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8"/>
  </p:notesMasterIdLst>
  <p:sldIdLst>
    <p:sldId id="347" r:id="rId2"/>
    <p:sldId id="348" r:id="rId3"/>
    <p:sldId id="261" r:id="rId4"/>
    <p:sldId id="350" r:id="rId5"/>
    <p:sldId id="352" r:id="rId6"/>
    <p:sldId id="353" r:id="rId7"/>
    <p:sldId id="354" r:id="rId8"/>
    <p:sldId id="356" r:id="rId9"/>
    <p:sldId id="357" r:id="rId10"/>
    <p:sldId id="358" r:id="rId11"/>
    <p:sldId id="359" r:id="rId12"/>
    <p:sldId id="361" r:id="rId13"/>
    <p:sldId id="363" r:id="rId14"/>
    <p:sldId id="364" r:id="rId15"/>
    <p:sldId id="365" r:id="rId16"/>
    <p:sldId id="367" r:id="rId17"/>
    <p:sldId id="368" r:id="rId18"/>
    <p:sldId id="277" r:id="rId19"/>
    <p:sldId id="27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3" r:id="rId34"/>
    <p:sldId id="384" r:id="rId35"/>
    <p:sldId id="385" r:id="rId36"/>
    <p:sldId id="386" r:id="rId37"/>
    <p:sldId id="292" r:id="rId38"/>
    <p:sldId id="293" r:id="rId39"/>
    <p:sldId id="294" r:id="rId40"/>
    <p:sldId id="295" r:id="rId41"/>
    <p:sldId id="387" r:id="rId42"/>
    <p:sldId id="389" r:id="rId43"/>
    <p:sldId id="297" r:id="rId44"/>
    <p:sldId id="391" r:id="rId45"/>
    <p:sldId id="393" r:id="rId46"/>
    <p:sldId id="394" r:id="rId47"/>
    <p:sldId id="395" r:id="rId48"/>
    <p:sldId id="299" r:id="rId49"/>
    <p:sldId id="300" r:id="rId50"/>
    <p:sldId id="301" r:id="rId51"/>
    <p:sldId id="302" r:id="rId52"/>
    <p:sldId id="396" r:id="rId53"/>
    <p:sldId id="397" r:id="rId54"/>
    <p:sldId id="398" r:id="rId55"/>
    <p:sldId id="400" r:id="rId56"/>
    <p:sldId id="306" r:id="rId57"/>
    <p:sldId id="307" r:id="rId58"/>
    <p:sldId id="308" r:id="rId59"/>
    <p:sldId id="401" r:id="rId60"/>
    <p:sldId id="402" r:id="rId61"/>
    <p:sldId id="403" r:id="rId62"/>
    <p:sldId id="405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406" r:id="rId75"/>
    <p:sldId id="454" r:id="rId76"/>
    <p:sldId id="408" r:id="rId77"/>
    <p:sldId id="409" r:id="rId78"/>
    <p:sldId id="320" r:id="rId79"/>
    <p:sldId id="321" r:id="rId80"/>
    <p:sldId id="322" r:id="rId81"/>
    <p:sldId id="411" r:id="rId82"/>
    <p:sldId id="412" r:id="rId83"/>
    <p:sldId id="413" r:id="rId84"/>
    <p:sldId id="414" r:id="rId85"/>
    <p:sldId id="415" r:id="rId86"/>
    <p:sldId id="416" r:id="rId87"/>
    <p:sldId id="455" r:id="rId88"/>
    <p:sldId id="323" r:id="rId89"/>
    <p:sldId id="324" r:id="rId90"/>
    <p:sldId id="325" r:id="rId91"/>
    <p:sldId id="326" r:id="rId92"/>
    <p:sldId id="327" r:id="rId93"/>
    <p:sldId id="328" r:id="rId94"/>
    <p:sldId id="329" r:id="rId95"/>
    <p:sldId id="418" r:id="rId96"/>
    <p:sldId id="330" r:id="rId97"/>
    <p:sldId id="420" r:id="rId98"/>
    <p:sldId id="421" r:id="rId99"/>
    <p:sldId id="422" r:id="rId100"/>
    <p:sldId id="332" r:id="rId101"/>
    <p:sldId id="333" r:id="rId102"/>
    <p:sldId id="423" r:id="rId103"/>
    <p:sldId id="424" r:id="rId104"/>
    <p:sldId id="425" r:id="rId105"/>
    <p:sldId id="426" r:id="rId106"/>
    <p:sldId id="427" r:id="rId107"/>
    <p:sldId id="428" r:id="rId108"/>
    <p:sldId id="430" r:id="rId109"/>
    <p:sldId id="432" r:id="rId110"/>
    <p:sldId id="334" r:id="rId111"/>
    <p:sldId id="335" r:id="rId112"/>
    <p:sldId id="336" r:id="rId113"/>
    <p:sldId id="337" r:id="rId114"/>
    <p:sldId id="338" r:id="rId115"/>
    <p:sldId id="339" r:id="rId116"/>
    <p:sldId id="340" r:id="rId117"/>
    <p:sldId id="434" r:id="rId118"/>
    <p:sldId id="436" r:id="rId119"/>
    <p:sldId id="437" r:id="rId120"/>
    <p:sldId id="438" r:id="rId121"/>
    <p:sldId id="439" r:id="rId122"/>
    <p:sldId id="341" r:id="rId123"/>
    <p:sldId id="342" r:id="rId124"/>
    <p:sldId id="343" r:id="rId125"/>
    <p:sldId id="344" r:id="rId126"/>
    <p:sldId id="345" r:id="rId127"/>
    <p:sldId id="441" r:id="rId128"/>
    <p:sldId id="442" r:id="rId129"/>
    <p:sldId id="443" r:id="rId130"/>
    <p:sldId id="444" r:id="rId131"/>
    <p:sldId id="445" r:id="rId132"/>
    <p:sldId id="447" r:id="rId133"/>
    <p:sldId id="449" r:id="rId134"/>
    <p:sldId id="450" r:id="rId135"/>
    <p:sldId id="451" r:id="rId136"/>
    <p:sldId id="452" r:id="rId137"/>
  </p:sldIdLst>
  <p:sldSz cx="12192000" cy="6858000"/>
  <p:notesSz cx="6858000" cy="9144000"/>
  <p:photoAlbum/>
  <p:custDataLst>
    <p:tags r:id="rId1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06" autoAdjust="0"/>
    <p:restoredTop sz="94660"/>
  </p:normalViewPr>
  <p:slideViewPr>
    <p:cSldViewPr snapToGrid="0">
      <p:cViewPr varScale="1">
        <p:scale>
          <a:sx n="70" d="100"/>
          <a:sy n="70" d="100"/>
        </p:scale>
        <p:origin x="34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gs" Target="tags/tag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4B6DB-698B-4582-993F-9A2B45FF899B}" type="datetimeFigureOut">
              <a:rPr lang="en-US" smtClean="0"/>
              <a:pPr/>
              <a:t>3/29/2022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A6BFD-BAF5-4DF8-86C6-06D81C345A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64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B3426-C04D-4538-98D9-A607CC955078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428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55BC-91D5-46F8-9998-295AE2F48232}" type="datetime1">
              <a:rPr lang="en-US" smtClean="0"/>
              <a:pPr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23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5FFB-32B6-45E8-8CED-1F66A9DF54DE}" type="datetime1">
              <a:rPr lang="en-US" smtClean="0"/>
              <a:pPr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25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A29F-0E50-4A71-996E-5E594DB8E746}" type="datetime1">
              <a:rPr lang="en-US" smtClean="0"/>
              <a:pPr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22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526FC-0491-474B-B582-84DF37AAD306}" type="datetime1">
              <a:rPr lang="en-US" smtClean="0"/>
              <a:pPr>
                <a:defRPr/>
              </a:pPr>
              <a:t>3/29/2022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2946400" y="6356351"/>
            <a:ext cx="6400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7260F9-BB4F-4CE9-AC41-67D1D70293A4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20765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6ED8-9E61-47B2-9EB5-2416EC2922F2}" type="datetime1">
              <a:rPr lang="en-US" smtClean="0"/>
              <a:pPr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3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34AD9-1E65-4A82-BFEF-B7F1E9897EF7}" type="datetime1">
              <a:rPr lang="en-US" smtClean="0"/>
              <a:pPr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42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2B39-0D12-4EF1-8E76-C3956EC594B6}" type="datetime1">
              <a:rPr lang="en-US" smtClean="0"/>
              <a:pPr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89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CC176-1DD8-4396-B486-3972E0E11FF1}" type="datetime1">
              <a:rPr lang="en-US" smtClean="0"/>
              <a:pPr/>
              <a:t>3/29/2022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46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9493-933B-40FF-BDF5-998F5D7C18B4}" type="datetime1">
              <a:rPr lang="en-US" smtClean="0"/>
              <a:pPr/>
              <a:t>3/29/2022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1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D8C98-32B5-459F-B507-E7AB4122AE51}" type="datetime1">
              <a:rPr lang="en-US" smtClean="0"/>
              <a:pPr/>
              <a:t>3/29/2022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1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E0C86-EF9A-4D8B-9B97-A7DD5EE45666}" type="datetime1">
              <a:rPr lang="en-US" smtClean="0"/>
              <a:pPr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88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49E9E-FA97-4F48-BF35-7EB24878A845}" type="datetime1">
              <a:rPr lang="en-US" smtClean="0"/>
              <a:pPr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8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8A4AE-0042-4E38-8DD7-27E56F3DE7B0}" type="datetime1">
              <a:rPr lang="en-US" smtClean="0"/>
              <a:pPr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4BADE-5021-4CFA-8714-EDB9776AC1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1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Chapter 6</a:t>
            </a:r>
            <a:br>
              <a:rPr lang="en-US" dirty="0"/>
            </a:br>
            <a:r>
              <a:rPr lang="en-US" dirty="0"/>
              <a:t>Arrays</a:t>
            </a:r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/>
              <a:t>C How to Program, 8/e, 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58557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E8C6-4F55-47AC-9CDA-48723CC9241C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380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358" y="119466"/>
            <a:ext cx="10515600" cy="63116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 Examples (Cont.) </a:t>
            </a:r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>
          <a:xfrm>
            <a:off x="210403" y="696036"/>
            <a:ext cx="11826922" cy="2593073"/>
          </a:xfrm>
        </p:spPr>
        <p:txBody>
          <a:bodyPr>
            <a:normAutofit/>
          </a:bodyPr>
          <a:lstStyle/>
          <a:p>
            <a:pPr marL="109537" indent="0" algn="just">
              <a:buNone/>
              <a:defRPr/>
            </a:pPr>
            <a:r>
              <a:rPr lang="en-US" sz="2600" b="1" i="1" dirty="0">
                <a:solidFill>
                  <a:srgbClr val="000000"/>
                </a:solidFill>
              </a:rPr>
              <a:t>Initializing an Array in a Definition with an Initializer List</a:t>
            </a:r>
          </a:p>
          <a:p>
            <a:pPr algn="just" eaLnBrk="1" hangingPunct="1">
              <a:defRPr/>
            </a:pPr>
            <a:r>
              <a:rPr lang="en-US" sz="2600" dirty="0">
                <a:solidFill>
                  <a:srgbClr val="000000"/>
                </a:solidFill>
              </a:rPr>
              <a:t>The elements of an array </a:t>
            </a:r>
            <a:r>
              <a:rPr lang="en-US" sz="2600" u="sng" dirty="0">
                <a:solidFill>
                  <a:srgbClr val="000000"/>
                </a:solidFill>
              </a:rPr>
              <a:t>can also be initialized</a:t>
            </a:r>
            <a:r>
              <a:rPr lang="en-US" sz="2600" dirty="0">
                <a:solidFill>
                  <a:srgbClr val="000000"/>
                </a:solidFill>
              </a:rPr>
              <a:t> when the </a:t>
            </a:r>
            <a:r>
              <a:rPr lang="en-US" sz="2600" u="sng" dirty="0">
                <a:solidFill>
                  <a:srgbClr val="000000"/>
                </a:solidFill>
              </a:rPr>
              <a:t>array is defined</a:t>
            </a:r>
            <a:r>
              <a:rPr lang="en-US" sz="2600" dirty="0">
                <a:solidFill>
                  <a:srgbClr val="000000"/>
                </a:solidFill>
              </a:rPr>
              <a:t> by following the definition with an </a:t>
            </a:r>
            <a:r>
              <a:rPr lang="en-US" sz="2600" u="sng" dirty="0">
                <a:solidFill>
                  <a:srgbClr val="000000"/>
                </a:solidFill>
              </a:rPr>
              <a:t>equals sign and </a:t>
            </a:r>
            <a:r>
              <a:rPr lang="tr-TR" sz="2600" u="sng" dirty="0">
                <a:solidFill>
                  <a:srgbClr val="000000"/>
                </a:solidFill>
              </a:rPr>
              <a:t>curly </a:t>
            </a:r>
            <a:r>
              <a:rPr lang="en-US" sz="2600" u="sng" dirty="0">
                <a:solidFill>
                  <a:srgbClr val="000000"/>
                </a:solidFill>
              </a:rPr>
              <a:t>braces</a:t>
            </a:r>
            <a:r>
              <a:rPr lang="en-US" sz="2600" dirty="0">
                <a:solidFill>
                  <a:srgbClr val="000000"/>
                </a:solidFill>
              </a:rPr>
              <a:t>, 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{}</a:t>
            </a:r>
            <a:r>
              <a:rPr lang="en-US" sz="2600" dirty="0">
                <a:solidFill>
                  <a:srgbClr val="000000"/>
                </a:solidFill>
              </a:rPr>
              <a:t>, containing a </a:t>
            </a:r>
            <a:r>
              <a:rPr lang="en-US" sz="2600" u="sng" dirty="0">
                <a:solidFill>
                  <a:srgbClr val="000000"/>
                </a:solidFill>
              </a:rPr>
              <a:t>comma-separated list</a:t>
            </a:r>
            <a:r>
              <a:rPr lang="en-US" sz="2600" dirty="0">
                <a:solidFill>
                  <a:srgbClr val="000000"/>
                </a:solidFill>
              </a:rPr>
              <a:t> of </a:t>
            </a:r>
            <a:r>
              <a:rPr lang="en-US" sz="2600" b="1" dirty="0">
                <a:solidFill>
                  <a:srgbClr val="0000FF"/>
                </a:solidFill>
              </a:rPr>
              <a:t>array initializers</a:t>
            </a:r>
            <a:r>
              <a:rPr lang="en-US" sz="26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defRPr/>
            </a:pPr>
            <a:r>
              <a:rPr lang="en-US" sz="2600" dirty="0">
                <a:solidFill>
                  <a:srgbClr val="000000"/>
                </a:solidFill>
              </a:rPr>
              <a:t>Figure 6.4 </a:t>
            </a:r>
            <a:r>
              <a:rPr lang="en-US" sz="2600" u="sng" dirty="0">
                <a:solidFill>
                  <a:srgbClr val="000000"/>
                </a:solidFill>
              </a:rPr>
              <a:t>initializes</a:t>
            </a:r>
            <a:r>
              <a:rPr lang="en-US" sz="2600" dirty="0">
                <a:solidFill>
                  <a:srgbClr val="000000"/>
                </a:solidFill>
              </a:rPr>
              <a:t> an integer array with </a:t>
            </a:r>
            <a:r>
              <a:rPr lang="en-US" sz="2600" u="sng" dirty="0">
                <a:solidFill>
                  <a:srgbClr val="000000"/>
                </a:solidFill>
              </a:rPr>
              <a:t>five values</a:t>
            </a:r>
            <a:r>
              <a:rPr lang="en-US" sz="2600" dirty="0">
                <a:solidFill>
                  <a:srgbClr val="000000"/>
                </a:solidFill>
              </a:rPr>
              <a:t> and prints the array in tabular format.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pic>
        <p:nvPicPr>
          <p:cNvPr id="6" name="Picture 5" descr="chtp8_06_Page_09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4" b="28358"/>
          <a:stretch/>
        </p:blipFill>
        <p:spPr>
          <a:xfrm>
            <a:off x="483358" y="3063875"/>
            <a:ext cx="7121828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tp8_06_Page_10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3" b="63184"/>
          <a:stretch/>
        </p:blipFill>
        <p:spPr>
          <a:xfrm>
            <a:off x="6015320" y="4118505"/>
            <a:ext cx="6022005" cy="1463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2104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7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685799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019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7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923917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758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460" y="133113"/>
            <a:ext cx="10515600" cy="79493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Multidimensional Arrays (Cont.)</a:t>
            </a:r>
          </a:p>
        </p:txBody>
      </p:sp>
      <p:sp>
        <p:nvSpPr>
          <p:cNvPr id="172035" name="Text Placeholder 2"/>
          <p:cNvSpPr>
            <a:spLocks noGrp="1"/>
          </p:cNvSpPr>
          <p:nvPr>
            <p:ph type="body" idx="1"/>
          </p:nvPr>
        </p:nvSpPr>
        <p:spPr>
          <a:xfrm>
            <a:off x="169460" y="1105137"/>
            <a:ext cx="11881512" cy="3957851"/>
          </a:xfrm>
        </p:spPr>
        <p:txBody>
          <a:bodyPr>
            <a:normAutofit fontScale="85000" lnSpcReduction="20000"/>
          </a:bodyPr>
          <a:lstStyle/>
          <a:p>
            <a:pPr algn="just" eaLnBrk="1" hangingPunct="1"/>
            <a:r>
              <a:rPr lang="en-US" altLang="en-US" sz="3500" dirty="0">
                <a:solidFill>
                  <a:srgbClr val="000000"/>
                </a:solidFill>
              </a:rPr>
              <a:t>The program defines three arrays of </a:t>
            </a:r>
            <a:r>
              <a:rPr lang="en-US" altLang="en-US" sz="3500" u="sng" dirty="0">
                <a:solidFill>
                  <a:srgbClr val="000000"/>
                </a:solidFill>
              </a:rPr>
              <a:t>two rows and three columns</a:t>
            </a:r>
            <a:r>
              <a:rPr lang="en-US" altLang="en-US" sz="3500" dirty="0">
                <a:solidFill>
                  <a:srgbClr val="000000"/>
                </a:solidFill>
              </a:rPr>
              <a:t> (six elements each). </a:t>
            </a:r>
          </a:p>
          <a:p>
            <a:pPr algn="just" eaLnBrk="1" hangingPunct="1"/>
            <a:r>
              <a:rPr lang="en-US" altLang="en-US" sz="3500" dirty="0">
                <a:solidFill>
                  <a:srgbClr val="000000"/>
                </a:solidFill>
              </a:rPr>
              <a:t>The definition of </a:t>
            </a:r>
            <a:r>
              <a:rPr lang="en-US" altLang="en-US" sz="3500" b="1" dirty="0">
                <a:solidFill>
                  <a:srgbClr val="000000"/>
                </a:solidFill>
                <a:latin typeface="Consolas" panose="020B0609020204030204" pitchFamily="49" charset="0"/>
              </a:rPr>
              <a:t>array1</a:t>
            </a:r>
            <a:r>
              <a:rPr lang="en-US" altLang="en-US" sz="3500" dirty="0">
                <a:solidFill>
                  <a:srgbClr val="000000"/>
                </a:solidFill>
              </a:rPr>
              <a:t> provides </a:t>
            </a:r>
            <a:r>
              <a:rPr lang="en-US" altLang="en-US" sz="3500" u="sng" dirty="0">
                <a:solidFill>
                  <a:srgbClr val="000000"/>
                </a:solidFill>
              </a:rPr>
              <a:t>six initializers</a:t>
            </a:r>
            <a:r>
              <a:rPr lang="en-US" altLang="en-US" sz="3500" dirty="0">
                <a:solidFill>
                  <a:srgbClr val="000000"/>
                </a:solidFill>
              </a:rPr>
              <a:t> in </a:t>
            </a:r>
            <a:r>
              <a:rPr lang="en-US" altLang="en-US" sz="3500" u="sng" dirty="0">
                <a:solidFill>
                  <a:srgbClr val="000000"/>
                </a:solidFill>
              </a:rPr>
              <a:t>two </a:t>
            </a:r>
            <a:r>
              <a:rPr lang="en-US" altLang="en-US" sz="3500" u="sng" dirty="0" err="1" smtClean="0">
                <a:solidFill>
                  <a:srgbClr val="000000"/>
                </a:solidFill>
              </a:rPr>
              <a:t>sublists</a:t>
            </a:r>
            <a:r>
              <a:rPr lang="tr-TR" altLang="en-US" sz="3500" dirty="0">
                <a:solidFill>
                  <a:srgbClr val="000000"/>
                </a:solidFill>
              </a:rPr>
              <a:t>:</a:t>
            </a:r>
            <a:r>
              <a:rPr lang="en-US" altLang="en-US" sz="3500" dirty="0" smtClean="0">
                <a:solidFill>
                  <a:srgbClr val="000000"/>
                </a:solidFill>
              </a:rPr>
              <a:t> </a:t>
            </a:r>
            <a:endParaRPr lang="en-US" altLang="en-US" sz="3500" dirty="0">
              <a:solidFill>
                <a:srgbClr val="000000"/>
              </a:solidFill>
            </a:endParaRPr>
          </a:p>
          <a:p>
            <a:pPr lvl="1" algn="just"/>
            <a:r>
              <a:rPr lang="en-US" altLang="en-US" sz="3500" dirty="0">
                <a:solidFill>
                  <a:srgbClr val="000000"/>
                </a:solidFill>
              </a:rPr>
              <a:t>The </a:t>
            </a:r>
            <a:r>
              <a:rPr lang="en-US" altLang="en-US" sz="3500" u="sng" dirty="0">
                <a:solidFill>
                  <a:srgbClr val="000000"/>
                </a:solidFill>
              </a:rPr>
              <a:t>first </a:t>
            </a:r>
            <a:r>
              <a:rPr lang="en-US" altLang="en-US" sz="3500" u="sng" dirty="0" err="1">
                <a:solidFill>
                  <a:srgbClr val="000000"/>
                </a:solidFill>
              </a:rPr>
              <a:t>sublist</a:t>
            </a:r>
            <a:r>
              <a:rPr lang="en-US" altLang="en-US" sz="3500" dirty="0">
                <a:solidFill>
                  <a:srgbClr val="000000"/>
                </a:solidFill>
              </a:rPr>
              <a:t> initializes </a:t>
            </a:r>
            <a:r>
              <a:rPr lang="en-US" altLang="en-US" sz="3500" b="1" i="1" dirty="0">
                <a:solidFill>
                  <a:srgbClr val="000000"/>
                </a:solidFill>
              </a:rPr>
              <a:t>row 0</a:t>
            </a:r>
            <a:r>
              <a:rPr lang="en-US" altLang="en-US" sz="3500" i="1" dirty="0">
                <a:solidFill>
                  <a:srgbClr val="000000"/>
                </a:solidFill>
              </a:rPr>
              <a:t> </a:t>
            </a:r>
            <a:r>
              <a:rPr lang="en-US" altLang="en-US" sz="3500" dirty="0">
                <a:solidFill>
                  <a:srgbClr val="000000"/>
                </a:solidFill>
              </a:rPr>
              <a:t>of the array to the </a:t>
            </a:r>
            <a:r>
              <a:rPr lang="en-US" altLang="en-US" sz="3500" u="sng" dirty="0">
                <a:solidFill>
                  <a:srgbClr val="000000"/>
                </a:solidFill>
              </a:rPr>
              <a:t>values 1, 2 and 3</a:t>
            </a:r>
            <a:r>
              <a:rPr lang="en-US" altLang="en-US" sz="3500" dirty="0">
                <a:solidFill>
                  <a:srgbClr val="000000"/>
                </a:solidFill>
              </a:rPr>
              <a:t>; </a:t>
            </a:r>
            <a:endParaRPr lang="tr-TR" altLang="en-US" sz="3500" dirty="0" smtClean="0">
              <a:solidFill>
                <a:srgbClr val="000000"/>
              </a:solidFill>
            </a:endParaRPr>
          </a:p>
          <a:p>
            <a:pPr lvl="1" algn="just"/>
            <a:r>
              <a:rPr lang="en-US" altLang="en-US" sz="3500" dirty="0" smtClean="0">
                <a:solidFill>
                  <a:srgbClr val="000000"/>
                </a:solidFill>
              </a:rPr>
              <a:t>and </a:t>
            </a:r>
            <a:r>
              <a:rPr lang="en-US" altLang="en-US" sz="3500" dirty="0">
                <a:solidFill>
                  <a:srgbClr val="000000"/>
                </a:solidFill>
              </a:rPr>
              <a:t>the </a:t>
            </a:r>
            <a:r>
              <a:rPr lang="en-US" altLang="en-US" sz="3500" u="sng" dirty="0">
                <a:solidFill>
                  <a:srgbClr val="000000"/>
                </a:solidFill>
              </a:rPr>
              <a:t>second </a:t>
            </a:r>
            <a:r>
              <a:rPr lang="en-US" altLang="en-US" sz="3500" u="sng" dirty="0" err="1">
                <a:solidFill>
                  <a:srgbClr val="000000"/>
                </a:solidFill>
              </a:rPr>
              <a:t>sublist</a:t>
            </a:r>
            <a:r>
              <a:rPr lang="en-US" altLang="en-US" sz="3500" dirty="0">
                <a:solidFill>
                  <a:srgbClr val="000000"/>
                </a:solidFill>
              </a:rPr>
              <a:t> initializes </a:t>
            </a:r>
            <a:r>
              <a:rPr lang="en-US" altLang="en-US" sz="3500" b="1" i="1" dirty="0">
                <a:solidFill>
                  <a:srgbClr val="000000"/>
                </a:solidFill>
              </a:rPr>
              <a:t>row 1</a:t>
            </a:r>
            <a:r>
              <a:rPr lang="en-US" altLang="en-US" sz="3500" i="1" dirty="0">
                <a:solidFill>
                  <a:srgbClr val="000000"/>
                </a:solidFill>
              </a:rPr>
              <a:t> </a:t>
            </a:r>
            <a:r>
              <a:rPr lang="en-US" altLang="en-US" sz="3500" dirty="0">
                <a:solidFill>
                  <a:srgbClr val="000000"/>
                </a:solidFill>
              </a:rPr>
              <a:t>of the array to the </a:t>
            </a:r>
            <a:r>
              <a:rPr lang="en-US" altLang="en-US" sz="3500" u="sng" dirty="0">
                <a:solidFill>
                  <a:srgbClr val="000000"/>
                </a:solidFill>
              </a:rPr>
              <a:t>values 4, 5 and 6</a:t>
            </a:r>
            <a:r>
              <a:rPr lang="en-US" altLang="en-US" sz="3500" dirty="0" smtClean="0">
                <a:solidFill>
                  <a:srgbClr val="000000"/>
                </a:solidFill>
              </a:rPr>
              <a:t>.</a:t>
            </a:r>
            <a:endParaRPr lang="tr-TR" altLang="en-US" sz="3500" dirty="0" smtClean="0">
              <a:solidFill>
                <a:srgbClr val="000000"/>
              </a:solidFill>
            </a:endParaRPr>
          </a:p>
          <a:p>
            <a:pPr algn="just">
              <a:lnSpc>
                <a:spcPct val="80000"/>
              </a:lnSpc>
            </a:pPr>
            <a:r>
              <a:rPr lang="en-US" altLang="en-US" sz="3500" dirty="0">
                <a:solidFill>
                  <a:srgbClr val="000000"/>
                </a:solidFill>
              </a:rPr>
              <a:t>If the </a:t>
            </a:r>
            <a:r>
              <a:rPr lang="en-US" altLang="en-US" sz="3500" u="sng" dirty="0">
                <a:solidFill>
                  <a:srgbClr val="000000"/>
                </a:solidFill>
              </a:rPr>
              <a:t>braces around each </a:t>
            </a:r>
            <a:r>
              <a:rPr lang="en-US" altLang="en-US" sz="3500" u="sng" dirty="0" err="1">
                <a:solidFill>
                  <a:srgbClr val="000000"/>
                </a:solidFill>
              </a:rPr>
              <a:t>sublist</a:t>
            </a:r>
            <a:r>
              <a:rPr lang="en-US" altLang="en-US" sz="3500" u="sng" dirty="0">
                <a:solidFill>
                  <a:srgbClr val="000000"/>
                </a:solidFill>
              </a:rPr>
              <a:t> are </a:t>
            </a:r>
            <a:r>
              <a:rPr lang="en-US" altLang="en-US" sz="3500" b="1" i="1" u="sng" dirty="0">
                <a:solidFill>
                  <a:srgbClr val="000000"/>
                </a:solidFill>
              </a:rPr>
              <a:t>removed</a:t>
            </a:r>
            <a:r>
              <a:rPr lang="en-US" altLang="en-US" sz="3500" dirty="0">
                <a:solidFill>
                  <a:srgbClr val="000000"/>
                </a:solidFill>
              </a:rPr>
              <a:t> from the </a:t>
            </a:r>
            <a:r>
              <a:rPr lang="en-US" altLang="en-US" sz="3500" dirty="0">
                <a:solidFill>
                  <a:srgbClr val="000000"/>
                </a:solidFill>
                <a:latin typeface="Consolas" panose="020B0609020204030204" pitchFamily="49" charset="0"/>
              </a:rPr>
              <a:t>array1</a:t>
            </a:r>
            <a:r>
              <a:rPr lang="en-US" altLang="en-US" sz="3500" dirty="0">
                <a:solidFill>
                  <a:srgbClr val="000000"/>
                </a:solidFill>
              </a:rPr>
              <a:t> initializer list,</a:t>
            </a:r>
            <a:endParaRPr lang="tr-TR" altLang="en-US" sz="3500" dirty="0">
              <a:solidFill>
                <a:srgbClr val="000000"/>
              </a:solidFill>
            </a:endParaRPr>
          </a:p>
          <a:p>
            <a:pPr lvl="1" algn="just">
              <a:lnSpc>
                <a:spcPct val="80000"/>
              </a:lnSpc>
            </a:pPr>
            <a:r>
              <a:rPr lang="en-US" altLang="en-US" sz="3500" dirty="0">
                <a:solidFill>
                  <a:srgbClr val="000000"/>
                </a:solidFill>
              </a:rPr>
              <a:t>the compiler </a:t>
            </a:r>
            <a:r>
              <a:rPr lang="en-US" altLang="en-US" sz="3500" u="sng" dirty="0">
                <a:solidFill>
                  <a:srgbClr val="000000"/>
                </a:solidFill>
              </a:rPr>
              <a:t>initializes the elements of the first row</a:t>
            </a:r>
            <a:r>
              <a:rPr lang="en-US" altLang="en-US" sz="3500" dirty="0">
                <a:solidFill>
                  <a:srgbClr val="000000"/>
                </a:solidFill>
              </a:rPr>
              <a:t> </a:t>
            </a:r>
            <a:r>
              <a:rPr lang="en-US" altLang="en-US" sz="3500" b="1" u="sng" dirty="0">
                <a:solidFill>
                  <a:srgbClr val="000000"/>
                </a:solidFill>
              </a:rPr>
              <a:t>followed by</a:t>
            </a:r>
            <a:r>
              <a:rPr lang="en-US" altLang="en-US" sz="3500" dirty="0">
                <a:solidFill>
                  <a:srgbClr val="000000"/>
                </a:solidFill>
              </a:rPr>
              <a:t> the </a:t>
            </a:r>
            <a:r>
              <a:rPr lang="en-US" altLang="en-US" sz="3500" u="sng" dirty="0">
                <a:solidFill>
                  <a:srgbClr val="000000"/>
                </a:solidFill>
              </a:rPr>
              <a:t>elements of the second row</a:t>
            </a:r>
            <a:r>
              <a:rPr lang="en-US" altLang="en-US" sz="3500" dirty="0">
                <a:solidFill>
                  <a:srgbClr val="000000"/>
                </a:solidFill>
              </a:rPr>
              <a:t>. </a:t>
            </a:r>
          </a:p>
          <a:p>
            <a:pPr lvl="1" algn="just"/>
            <a:endParaRPr lang="en-US" altLang="en-US" sz="31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102</a:t>
            </a:fld>
            <a:endParaRPr lang="en-US" altLang="en-US" dirty="0"/>
          </a:p>
        </p:txBody>
      </p:sp>
      <p:pic>
        <p:nvPicPr>
          <p:cNvPr id="6" name="Picture 5" descr="chtp8_06_Page_76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7" r="33543" b="53381"/>
          <a:stretch/>
        </p:blipFill>
        <p:spPr>
          <a:xfrm>
            <a:off x="1495473" y="4937315"/>
            <a:ext cx="7863574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tp8_06_Page_77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56915" r="59473" b="33533"/>
          <a:stretch/>
        </p:blipFill>
        <p:spPr>
          <a:xfrm>
            <a:off x="4042012" y="6066383"/>
            <a:ext cx="3425589" cy="655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84462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289" y="255943"/>
            <a:ext cx="10515600" cy="658457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Multidimensional Arrays (Cont.)</a:t>
            </a:r>
          </a:p>
        </p:txBody>
      </p:sp>
      <p:sp>
        <p:nvSpPr>
          <p:cNvPr id="173059" name="Text Placeholder 2"/>
          <p:cNvSpPr>
            <a:spLocks noGrp="1"/>
          </p:cNvSpPr>
          <p:nvPr>
            <p:ph type="body" idx="1"/>
          </p:nvPr>
        </p:nvSpPr>
        <p:spPr>
          <a:xfrm>
            <a:off x="183107" y="1255595"/>
            <a:ext cx="11867865" cy="2279176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3000" dirty="0" smtClean="0">
                <a:solidFill>
                  <a:srgbClr val="000000"/>
                </a:solidFill>
              </a:rPr>
              <a:t>The </a:t>
            </a:r>
            <a:r>
              <a:rPr lang="en-US" altLang="en-US" sz="3000" dirty="0">
                <a:solidFill>
                  <a:srgbClr val="000000"/>
                </a:solidFill>
              </a:rPr>
              <a:t>definition of 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array2</a:t>
            </a:r>
            <a:r>
              <a:rPr lang="en-US" altLang="en-US" sz="3000" dirty="0">
                <a:solidFill>
                  <a:srgbClr val="000000"/>
                </a:solidFill>
              </a:rPr>
              <a:t> provides five initializers.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3000" dirty="0">
                <a:solidFill>
                  <a:srgbClr val="000000"/>
                </a:solidFill>
              </a:rPr>
              <a:t>The initializers are </a:t>
            </a:r>
            <a:r>
              <a:rPr lang="en-US" altLang="en-US" sz="3000" u="sng" dirty="0">
                <a:solidFill>
                  <a:srgbClr val="000000"/>
                </a:solidFill>
              </a:rPr>
              <a:t>assigned to the first row</a:t>
            </a:r>
            <a:r>
              <a:rPr lang="en-US" altLang="en-US" sz="3000" dirty="0">
                <a:solidFill>
                  <a:srgbClr val="000000"/>
                </a:solidFill>
              </a:rPr>
              <a:t>, </a:t>
            </a:r>
            <a:r>
              <a:rPr lang="en-US" altLang="en-US" sz="3000" u="sng" dirty="0">
                <a:solidFill>
                  <a:srgbClr val="000000"/>
                </a:solidFill>
              </a:rPr>
              <a:t>then the second row</a:t>
            </a:r>
            <a:r>
              <a:rPr lang="en-US" altLang="en-US" sz="30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3000" dirty="0">
                <a:solidFill>
                  <a:srgbClr val="000000"/>
                </a:solidFill>
              </a:rPr>
              <a:t>Any elements that do </a:t>
            </a:r>
            <a:r>
              <a:rPr lang="en-US" altLang="en-US" sz="3000" u="sng" dirty="0">
                <a:solidFill>
                  <a:srgbClr val="000000"/>
                </a:solidFill>
              </a:rPr>
              <a:t>not have an explicit initializer</a:t>
            </a:r>
            <a:r>
              <a:rPr lang="en-US" altLang="en-US" sz="3000" dirty="0">
                <a:solidFill>
                  <a:srgbClr val="000000"/>
                </a:solidFill>
              </a:rPr>
              <a:t> are </a:t>
            </a:r>
            <a:r>
              <a:rPr lang="en-US" altLang="en-US" sz="3000" b="1" u="sng" dirty="0">
                <a:solidFill>
                  <a:srgbClr val="000000"/>
                </a:solidFill>
              </a:rPr>
              <a:t>initialized to zero</a:t>
            </a:r>
            <a:r>
              <a:rPr lang="en-US" altLang="en-US" sz="3000" dirty="0">
                <a:solidFill>
                  <a:srgbClr val="000000"/>
                </a:solidFill>
              </a:rPr>
              <a:t> </a:t>
            </a:r>
            <a:r>
              <a:rPr lang="en-US" altLang="en-US" sz="3000" b="1" u="sng" dirty="0">
                <a:solidFill>
                  <a:srgbClr val="000000"/>
                </a:solidFill>
              </a:rPr>
              <a:t>automatically</a:t>
            </a:r>
            <a:r>
              <a:rPr lang="en-US" altLang="en-US" sz="3000" dirty="0">
                <a:solidFill>
                  <a:srgbClr val="000000"/>
                </a:solidFill>
              </a:rPr>
              <a:t>, so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array2[1][2]</a:t>
            </a:r>
            <a:r>
              <a:rPr lang="en-US" altLang="en-US" sz="3000" dirty="0">
                <a:solidFill>
                  <a:srgbClr val="000000"/>
                </a:solidFill>
              </a:rPr>
              <a:t> is </a:t>
            </a:r>
            <a:r>
              <a:rPr lang="en-US" altLang="en-US" sz="3000" u="sng" dirty="0">
                <a:solidFill>
                  <a:srgbClr val="000000"/>
                </a:solidFill>
              </a:rPr>
              <a:t>initialized to 0</a:t>
            </a:r>
            <a:r>
              <a:rPr lang="en-US" altLang="en-US" sz="30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3000" dirty="0">
                <a:solidFill>
                  <a:srgbClr val="000000"/>
                </a:solidFill>
              </a:rPr>
              <a:t>The definition of 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array3</a:t>
            </a:r>
            <a:r>
              <a:rPr lang="en-US" altLang="en-US" sz="3000" dirty="0">
                <a:solidFill>
                  <a:srgbClr val="000000"/>
                </a:solidFill>
              </a:rPr>
              <a:t> provides </a:t>
            </a:r>
            <a:r>
              <a:rPr lang="en-US" altLang="en-US" sz="3000" u="sng" dirty="0">
                <a:solidFill>
                  <a:srgbClr val="000000"/>
                </a:solidFill>
              </a:rPr>
              <a:t>three initializers in two </a:t>
            </a:r>
            <a:r>
              <a:rPr lang="en-US" altLang="en-US" sz="3000" u="sng" dirty="0" err="1">
                <a:solidFill>
                  <a:srgbClr val="000000"/>
                </a:solidFill>
              </a:rPr>
              <a:t>sublists</a:t>
            </a:r>
            <a:r>
              <a:rPr lang="en-US" altLang="en-US" sz="30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103</a:t>
            </a:fld>
            <a:endParaRPr lang="en-US" altLang="en-US" dirty="0"/>
          </a:p>
        </p:txBody>
      </p:sp>
      <p:pic>
        <p:nvPicPr>
          <p:cNvPr id="6" name="Picture 5" descr="chtp8_06_Page_76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06" r="33640" b="26965"/>
          <a:stretch/>
        </p:blipFill>
        <p:spPr>
          <a:xfrm>
            <a:off x="292289" y="4078443"/>
            <a:ext cx="6920681" cy="192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tp8_06_Page_77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" t="66468" r="59781" b="14030"/>
          <a:stretch/>
        </p:blipFill>
        <p:spPr>
          <a:xfrm>
            <a:off x="7212970" y="4307043"/>
            <a:ext cx="3687457" cy="1463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29365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03" y="215001"/>
            <a:ext cx="10515600" cy="835878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Multidimensional Arrays (Cont.)</a:t>
            </a:r>
          </a:p>
        </p:txBody>
      </p:sp>
      <p:sp>
        <p:nvSpPr>
          <p:cNvPr id="174083" name="Text Placeholder 2"/>
          <p:cNvSpPr>
            <a:spLocks noGrp="1"/>
          </p:cNvSpPr>
          <p:nvPr>
            <p:ph type="body" idx="1"/>
          </p:nvPr>
        </p:nvSpPr>
        <p:spPr>
          <a:xfrm>
            <a:off x="210403" y="1050879"/>
            <a:ext cx="11826922" cy="4351338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</a:t>
            </a:r>
            <a:r>
              <a:rPr lang="en-US" altLang="en-US" sz="2500" dirty="0" err="1">
                <a:solidFill>
                  <a:srgbClr val="000000"/>
                </a:solidFill>
              </a:rPr>
              <a:t>sublist</a:t>
            </a:r>
            <a:r>
              <a:rPr lang="en-US" altLang="en-US" sz="2500" dirty="0">
                <a:solidFill>
                  <a:srgbClr val="000000"/>
                </a:solidFill>
              </a:rPr>
              <a:t> for the first row </a:t>
            </a:r>
            <a:r>
              <a:rPr lang="en-US" altLang="en-US" sz="2500" i="1" u="sng" dirty="0">
                <a:solidFill>
                  <a:srgbClr val="000000"/>
                </a:solidFill>
              </a:rPr>
              <a:t>explicitly</a:t>
            </a:r>
            <a:r>
              <a:rPr lang="en-US" altLang="en-US" sz="2500" u="sng" dirty="0">
                <a:solidFill>
                  <a:srgbClr val="000000"/>
                </a:solidFill>
              </a:rPr>
              <a:t> initializes the first two elements</a:t>
            </a:r>
            <a:r>
              <a:rPr lang="en-US" altLang="en-US" sz="2500" dirty="0">
                <a:solidFill>
                  <a:srgbClr val="000000"/>
                </a:solidFill>
              </a:rPr>
              <a:t> of the </a:t>
            </a:r>
            <a:r>
              <a:rPr lang="en-US" altLang="en-US" sz="2500" u="sng" dirty="0">
                <a:solidFill>
                  <a:srgbClr val="000000"/>
                </a:solidFill>
              </a:rPr>
              <a:t>first row</a:t>
            </a:r>
            <a:r>
              <a:rPr lang="en-US" altLang="en-US" sz="2500" dirty="0">
                <a:solidFill>
                  <a:srgbClr val="000000"/>
                </a:solidFill>
              </a:rPr>
              <a:t> to </a:t>
            </a:r>
            <a:r>
              <a:rPr lang="en-US" altLang="en-US" sz="2500" b="1" dirty="0">
                <a:solidFill>
                  <a:srgbClr val="000000"/>
                </a:solidFill>
              </a:rPr>
              <a:t>1</a:t>
            </a:r>
            <a:r>
              <a:rPr lang="en-US" altLang="en-US" sz="2500" dirty="0">
                <a:solidFill>
                  <a:srgbClr val="000000"/>
                </a:solidFill>
              </a:rPr>
              <a:t> and </a:t>
            </a:r>
            <a:r>
              <a:rPr lang="en-US" altLang="en-US" sz="2500" b="1" dirty="0">
                <a:solidFill>
                  <a:srgbClr val="000000"/>
                </a:solidFill>
              </a:rPr>
              <a:t>2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</a:t>
            </a:r>
            <a:r>
              <a:rPr lang="en-US" altLang="en-US" sz="2500" u="sng" dirty="0">
                <a:solidFill>
                  <a:srgbClr val="000000"/>
                </a:solidFill>
              </a:rPr>
              <a:t>third element</a:t>
            </a:r>
            <a:r>
              <a:rPr lang="en-US" altLang="en-US" sz="2500" dirty="0">
                <a:solidFill>
                  <a:srgbClr val="000000"/>
                </a:solidFill>
              </a:rPr>
              <a:t> is </a:t>
            </a:r>
            <a:r>
              <a:rPr lang="en-US" altLang="en-US" sz="2500" u="sng" dirty="0">
                <a:solidFill>
                  <a:srgbClr val="000000"/>
                </a:solidFill>
              </a:rPr>
              <a:t>initialized to </a:t>
            </a:r>
            <a:r>
              <a:rPr lang="en-US" altLang="en-US" sz="2500" i="1" u="sng" dirty="0">
                <a:solidFill>
                  <a:srgbClr val="000000"/>
                </a:solidFill>
              </a:rPr>
              <a:t>zero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</a:t>
            </a:r>
            <a:r>
              <a:rPr lang="en-US" altLang="en-US" sz="2500" dirty="0" err="1">
                <a:solidFill>
                  <a:srgbClr val="000000"/>
                </a:solidFill>
              </a:rPr>
              <a:t>sublist</a:t>
            </a:r>
            <a:r>
              <a:rPr lang="en-US" altLang="en-US" sz="2500" dirty="0">
                <a:solidFill>
                  <a:srgbClr val="000000"/>
                </a:solidFill>
              </a:rPr>
              <a:t> for the second row </a:t>
            </a:r>
            <a:r>
              <a:rPr lang="en-US" altLang="en-US" sz="2500" u="sng" dirty="0">
                <a:solidFill>
                  <a:srgbClr val="000000"/>
                </a:solidFill>
              </a:rPr>
              <a:t>explicitly initializes the first element</a:t>
            </a:r>
            <a:r>
              <a:rPr lang="en-US" altLang="en-US" sz="2500" dirty="0">
                <a:solidFill>
                  <a:srgbClr val="000000"/>
                </a:solidFill>
              </a:rPr>
              <a:t> to </a:t>
            </a:r>
            <a:r>
              <a:rPr lang="en-US" altLang="en-US" sz="2500" b="1" dirty="0">
                <a:solidFill>
                  <a:srgbClr val="000000"/>
                </a:solidFill>
              </a:rPr>
              <a:t>4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</a:t>
            </a:r>
            <a:r>
              <a:rPr lang="en-US" altLang="en-US" sz="2500" u="sng" dirty="0">
                <a:solidFill>
                  <a:srgbClr val="000000"/>
                </a:solidFill>
              </a:rPr>
              <a:t>last two elements</a:t>
            </a:r>
            <a:r>
              <a:rPr lang="en-US" altLang="en-US" sz="2500" dirty="0">
                <a:solidFill>
                  <a:srgbClr val="000000"/>
                </a:solidFill>
              </a:rPr>
              <a:t> are </a:t>
            </a:r>
            <a:r>
              <a:rPr lang="en-US" altLang="en-US" sz="2500" u="sng" dirty="0">
                <a:solidFill>
                  <a:srgbClr val="000000"/>
                </a:solidFill>
              </a:rPr>
              <a:t>initialized to </a:t>
            </a:r>
            <a:r>
              <a:rPr lang="en-US" altLang="en-US" sz="2500" i="1" u="sng" dirty="0">
                <a:solidFill>
                  <a:srgbClr val="000000"/>
                </a:solidFill>
              </a:rPr>
              <a:t>zero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program calls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printArray</a:t>
            </a:r>
            <a:r>
              <a:rPr lang="en-US" altLang="en-US" sz="2500" dirty="0">
                <a:solidFill>
                  <a:srgbClr val="000000"/>
                </a:solidFill>
              </a:rPr>
              <a:t> to output each array’s elements.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</a:t>
            </a:r>
            <a:r>
              <a:rPr lang="en-US" altLang="en-US" sz="2500" u="sng" dirty="0">
                <a:solidFill>
                  <a:srgbClr val="000000"/>
                </a:solidFill>
              </a:rPr>
              <a:t>function definition</a:t>
            </a:r>
            <a:r>
              <a:rPr lang="en-US" altLang="en-US" sz="2500" dirty="0">
                <a:solidFill>
                  <a:srgbClr val="000000"/>
                </a:solidFill>
              </a:rPr>
              <a:t> specifies the array parameter as </a:t>
            </a: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 a[][3]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When we receive a </a:t>
            </a:r>
            <a:r>
              <a:rPr lang="en-US" altLang="en-US" sz="2500" u="sng" dirty="0">
                <a:solidFill>
                  <a:srgbClr val="000000"/>
                </a:solidFill>
              </a:rPr>
              <a:t>one-dimensional array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</a:rPr>
              <a:t>as a parameter</a:t>
            </a:r>
            <a:r>
              <a:rPr lang="en-US" altLang="en-US" sz="2500" dirty="0">
                <a:solidFill>
                  <a:srgbClr val="000000"/>
                </a:solidFill>
              </a:rPr>
              <a:t>, the array </a:t>
            </a:r>
            <a:r>
              <a:rPr lang="en-US" altLang="en-US" sz="2500" u="sng" dirty="0">
                <a:solidFill>
                  <a:srgbClr val="000000"/>
                </a:solidFill>
              </a:rPr>
              <a:t>brackets are </a:t>
            </a:r>
            <a:r>
              <a:rPr lang="en-US" altLang="en-US" sz="2500" i="1" u="sng" dirty="0">
                <a:solidFill>
                  <a:srgbClr val="000000"/>
                </a:solidFill>
              </a:rPr>
              <a:t>empty</a:t>
            </a:r>
            <a:r>
              <a:rPr lang="en-US" altLang="en-US" sz="2500" dirty="0">
                <a:solidFill>
                  <a:srgbClr val="000000"/>
                </a:solidFill>
              </a:rPr>
              <a:t> in the function’s parameter list.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104</a:t>
            </a:fld>
            <a:endParaRPr lang="en-US" altLang="en-US" dirty="0"/>
          </a:p>
        </p:txBody>
      </p:sp>
      <p:pic>
        <p:nvPicPr>
          <p:cNvPr id="6" name="Picture 5" descr="chtp8_06_Page_76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20" r="33640" b="26965"/>
          <a:stretch/>
        </p:blipFill>
        <p:spPr>
          <a:xfrm>
            <a:off x="2007862" y="5398805"/>
            <a:ext cx="6920681" cy="839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34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107" y="219300"/>
            <a:ext cx="10515600" cy="74969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6.11 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Multidimensional Arrays (Cont.)</a:t>
            </a:r>
          </a:p>
        </p:txBody>
      </p:sp>
      <p:sp>
        <p:nvSpPr>
          <p:cNvPr id="175107" name="Text Placeholder 2"/>
          <p:cNvSpPr>
            <a:spLocks noGrp="1"/>
          </p:cNvSpPr>
          <p:nvPr>
            <p:ph type="body" idx="1"/>
          </p:nvPr>
        </p:nvSpPr>
        <p:spPr>
          <a:xfrm>
            <a:off x="142163" y="1102293"/>
            <a:ext cx="11895162" cy="5254055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</a:rPr>
              <a:t>The </a:t>
            </a:r>
            <a:r>
              <a:rPr lang="en-US" altLang="en-US" sz="3000" b="1" u="sng" dirty="0">
                <a:solidFill>
                  <a:srgbClr val="000000"/>
                </a:solidFill>
              </a:rPr>
              <a:t>first index</a:t>
            </a:r>
            <a:r>
              <a:rPr lang="en-US" altLang="en-US" sz="3000" u="sng" dirty="0">
                <a:solidFill>
                  <a:srgbClr val="000000"/>
                </a:solidFill>
              </a:rPr>
              <a:t> of a multidimensional array</a:t>
            </a:r>
            <a:r>
              <a:rPr lang="en-US" altLang="en-US" sz="3000" dirty="0">
                <a:solidFill>
                  <a:srgbClr val="000000"/>
                </a:solidFill>
              </a:rPr>
              <a:t> is </a:t>
            </a:r>
            <a:r>
              <a:rPr lang="en-US" altLang="en-US" sz="3000" u="sng" dirty="0">
                <a:solidFill>
                  <a:srgbClr val="000000"/>
                </a:solidFill>
              </a:rPr>
              <a:t>not required either</a:t>
            </a:r>
            <a:r>
              <a:rPr lang="en-US" altLang="en-US" sz="3000" dirty="0">
                <a:solidFill>
                  <a:srgbClr val="000000"/>
                </a:solidFill>
              </a:rPr>
              <a:t>, </a:t>
            </a:r>
            <a:endParaRPr lang="tr-TR" altLang="en-US" sz="3000" dirty="0" smtClean="0">
              <a:solidFill>
                <a:srgbClr val="000000"/>
              </a:solidFill>
            </a:endParaRPr>
          </a:p>
          <a:p>
            <a:pPr lvl="1" algn="just"/>
            <a:r>
              <a:rPr lang="en-US" altLang="en-US" sz="3000" dirty="0" smtClean="0">
                <a:solidFill>
                  <a:srgbClr val="000000"/>
                </a:solidFill>
              </a:rPr>
              <a:t>but </a:t>
            </a:r>
            <a:r>
              <a:rPr lang="en-US" altLang="en-US" sz="3000" u="sng" dirty="0">
                <a:solidFill>
                  <a:srgbClr val="000000"/>
                </a:solidFill>
              </a:rPr>
              <a:t>all </a:t>
            </a:r>
            <a:r>
              <a:rPr lang="en-US" altLang="en-US" sz="3000" b="1" u="sng" dirty="0">
                <a:solidFill>
                  <a:srgbClr val="000000"/>
                </a:solidFill>
              </a:rPr>
              <a:t>subsequent indices</a:t>
            </a:r>
            <a:r>
              <a:rPr lang="en-US" altLang="en-US" sz="3000" u="sng" dirty="0">
                <a:solidFill>
                  <a:srgbClr val="000000"/>
                </a:solidFill>
              </a:rPr>
              <a:t> are required</a:t>
            </a:r>
            <a:r>
              <a:rPr lang="en-US" altLang="en-US" sz="30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</a:rPr>
              <a:t>The compiler </a:t>
            </a:r>
            <a:r>
              <a:rPr lang="en-US" altLang="en-US" sz="3000" u="sng" dirty="0">
                <a:solidFill>
                  <a:srgbClr val="000000"/>
                </a:solidFill>
              </a:rPr>
              <a:t>uses these indices</a:t>
            </a:r>
            <a:r>
              <a:rPr lang="en-US" altLang="en-US" sz="3000" dirty="0">
                <a:solidFill>
                  <a:srgbClr val="000000"/>
                </a:solidFill>
              </a:rPr>
              <a:t> to </a:t>
            </a:r>
            <a:r>
              <a:rPr lang="en-US" altLang="en-US" sz="3000" u="sng" dirty="0">
                <a:solidFill>
                  <a:srgbClr val="000000"/>
                </a:solidFill>
              </a:rPr>
              <a:t>determine the locations in memory</a:t>
            </a:r>
            <a:r>
              <a:rPr lang="en-US" altLang="en-US" sz="3000" dirty="0">
                <a:solidFill>
                  <a:srgbClr val="000000"/>
                </a:solidFill>
              </a:rPr>
              <a:t> of elements in multidimensional arrays.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u="sng" dirty="0">
                <a:solidFill>
                  <a:srgbClr val="000000"/>
                </a:solidFill>
              </a:rPr>
              <a:t>All array elements</a:t>
            </a:r>
            <a:r>
              <a:rPr lang="en-US" altLang="en-US" sz="3000" dirty="0">
                <a:solidFill>
                  <a:srgbClr val="000000"/>
                </a:solidFill>
              </a:rPr>
              <a:t> are stored </a:t>
            </a:r>
            <a:r>
              <a:rPr lang="en-US" altLang="en-US" sz="3000" b="1" u="sng" dirty="0">
                <a:solidFill>
                  <a:srgbClr val="000000"/>
                </a:solidFill>
              </a:rPr>
              <a:t>consecutively</a:t>
            </a:r>
            <a:r>
              <a:rPr lang="en-US" altLang="en-US" sz="3000" u="sng" dirty="0">
                <a:solidFill>
                  <a:srgbClr val="000000"/>
                </a:solidFill>
              </a:rPr>
              <a:t> in memory</a:t>
            </a:r>
            <a:r>
              <a:rPr lang="en-US" altLang="en-US" sz="3000" dirty="0">
                <a:solidFill>
                  <a:srgbClr val="000000"/>
                </a:solidFill>
              </a:rPr>
              <a:t> regardless of the number of indices.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</a:rPr>
              <a:t>In a </a:t>
            </a:r>
            <a:r>
              <a:rPr lang="en-US" altLang="en-US" sz="3000" u="sng" dirty="0">
                <a:solidFill>
                  <a:srgbClr val="000000"/>
                </a:solidFill>
              </a:rPr>
              <a:t>two-dimensional array</a:t>
            </a:r>
            <a:r>
              <a:rPr lang="en-US" altLang="en-US" sz="3000" dirty="0">
                <a:solidFill>
                  <a:srgbClr val="000000"/>
                </a:solidFill>
              </a:rPr>
              <a:t>, the </a:t>
            </a:r>
            <a:r>
              <a:rPr lang="en-US" altLang="en-US" sz="3000" u="sng" dirty="0">
                <a:solidFill>
                  <a:srgbClr val="000000"/>
                </a:solidFill>
              </a:rPr>
              <a:t>first row</a:t>
            </a:r>
            <a:r>
              <a:rPr lang="en-US" altLang="en-US" sz="3000" dirty="0">
                <a:solidFill>
                  <a:srgbClr val="000000"/>
                </a:solidFill>
              </a:rPr>
              <a:t> is stored in memory </a:t>
            </a:r>
            <a:r>
              <a:rPr lang="en-US" altLang="en-US" sz="3000" u="sng" dirty="0">
                <a:solidFill>
                  <a:srgbClr val="000000"/>
                </a:solidFill>
              </a:rPr>
              <a:t>followed by</a:t>
            </a:r>
            <a:r>
              <a:rPr lang="en-US" altLang="en-US" sz="3000" dirty="0">
                <a:solidFill>
                  <a:srgbClr val="000000"/>
                </a:solidFill>
              </a:rPr>
              <a:t> the </a:t>
            </a:r>
            <a:r>
              <a:rPr lang="en-US" altLang="en-US" sz="3000" u="sng" dirty="0">
                <a:solidFill>
                  <a:srgbClr val="000000"/>
                </a:solidFill>
              </a:rPr>
              <a:t>second row</a:t>
            </a:r>
            <a:r>
              <a:rPr lang="en-US" altLang="en-US" sz="30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</a:rPr>
              <a:t>Providing the </a:t>
            </a:r>
            <a:r>
              <a:rPr lang="en-US" altLang="en-US" sz="3000" u="sng" dirty="0">
                <a:solidFill>
                  <a:srgbClr val="000000"/>
                </a:solidFill>
              </a:rPr>
              <a:t>index values in a parameter declaration</a:t>
            </a:r>
            <a:r>
              <a:rPr lang="en-US" altLang="en-US" sz="3000" dirty="0">
                <a:solidFill>
                  <a:srgbClr val="000000"/>
                </a:solidFill>
              </a:rPr>
              <a:t> enables the compiler to tell the function </a:t>
            </a:r>
            <a:r>
              <a:rPr lang="en-US" altLang="en-US" sz="3000" u="sng" dirty="0">
                <a:solidFill>
                  <a:srgbClr val="000000"/>
                </a:solidFill>
              </a:rPr>
              <a:t>how to locate an element</a:t>
            </a:r>
            <a:r>
              <a:rPr lang="en-US" altLang="en-US" sz="3000" dirty="0">
                <a:solidFill>
                  <a:srgbClr val="000000"/>
                </a:solidFill>
              </a:rPr>
              <a:t> in the array. </a:t>
            </a:r>
          </a:p>
        </p:txBody>
      </p:sp>
      <p:sp>
        <p:nvSpPr>
          <p:cNvPr id="169988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105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503413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94" y="144986"/>
            <a:ext cx="10515600" cy="767639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Multidimensional Arrays (Cont.)</a:t>
            </a:r>
          </a:p>
        </p:txBody>
      </p:sp>
      <p:sp>
        <p:nvSpPr>
          <p:cNvPr id="176131" name="Text Placeholder 2"/>
          <p:cNvSpPr>
            <a:spLocks noGrp="1"/>
          </p:cNvSpPr>
          <p:nvPr>
            <p:ph type="body" idx="1"/>
          </p:nvPr>
        </p:nvSpPr>
        <p:spPr>
          <a:xfrm>
            <a:off x="169459" y="953569"/>
            <a:ext cx="11799627" cy="435133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In a </a:t>
            </a:r>
            <a:r>
              <a:rPr lang="en-US" altLang="en-US" u="sng" dirty="0">
                <a:solidFill>
                  <a:srgbClr val="000000"/>
                </a:solidFill>
              </a:rPr>
              <a:t>two-dimensional array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b="1" i="1" u="sng" dirty="0">
                <a:solidFill>
                  <a:srgbClr val="000000"/>
                </a:solidFill>
              </a:rPr>
              <a:t>each row</a:t>
            </a:r>
            <a:r>
              <a:rPr lang="en-US" altLang="en-US" dirty="0">
                <a:solidFill>
                  <a:srgbClr val="000000"/>
                </a:solidFill>
              </a:rPr>
              <a:t> is basically a </a:t>
            </a:r>
            <a:r>
              <a:rPr lang="en-US" altLang="en-US" b="1" i="1" u="sng" dirty="0">
                <a:solidFill>
                  <a:srgbClr val="000000"/>
                </a:solidFill>
              </a:rPr>
              <a:t>one-dimensional array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To </a:t>
            </a:r>
            <a:r>
              <a:rPr lang="en-US" altLang="en-US" u="sng" dirty="0">
                <a:solidFill>
                  <a:srgbClr val="000000"/>
                </a:solidFill>
              </a:rPr>
              <a:t>locate an element</a:t>
            </a:r>
            <a:r>
              <a:rPr lang="en-US" altLang="en-US" dirty="0">
                <a:solidFill>
                  <a:srgbClr val="000000"/>
                </a:solidFill>
              </a:rPr>
              <a:t> in a particular </a:t>
            </a:r>
            <a:r>
              <a:rPr lang="en-US" altLang="en-US" u="sng" dirty="0">
                <a:solidFill>
                  <a:srgbClr val="000000"/>
                </a:solidFill>
              </a:rPr>
              <a:t>row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endParaRPr lang="tr-TR" altLang="en-US" dirty="0" smtClean="0">
              <a:solidFill>
                <a:srgbClr val="000000"/>
              </a:solidFill>
            </a:endParaRPr>
          </a:p>
          <a:p>
            <a:pPr lvl="1"/>
            <a:r>
              <a:rPr lang="en-US" altLang="en-US" sz="2800" dirty="0" smtClean="0">
                <a:solidFill>
                  <a:srgbClr val="000000"/>
                </a:solidFill>
              </a:rPr>
              <a:t>the </a:t>
            </a:r>
            <a:r>
              <a:rPr lang="en-US" altLang="en-US" sz="2800" dirty="0">
                <a:solidFill>
                  <a:srgbClr val="000000"/>
                </a:solidFill>
              </a:rPr>
              <a:t>compiler must know </a:t>
            </a:r>
            <a:r>
              <a:rPr lang="en-US" altLang="en-US" sz="2800" i="1" u="sng" dirty="0">
                <a:solidFill>
                  <a:srgbClr val="000000"/>
                </a:solidFill>
              </a:rPr>
              <a:t>how many elements are in each row</a:t>
            </a:r>
            <a:r>
              <a:rPr lang="en-US" altLang="en-US" sz="2800" i="1" dirty="0">
                <a:solidFill>
                  <a:srgbClr val="000000"/>
                </a:solidFill>
              </a:rPr>
              <a:t> </a:t>
            </a:r>
            <a:r>
              <a:rPr lang="en-US" altLang="en-US" sz="2800" dirty="0">
                <a:solidFill>
                  <a:srgbClr val="000000"/>
                </a:solidFill>
              </a:rPr>
              <a:t>so that it can </a:t>
            </a:r>
            <a:r>
              <a:rPr lang="en-US" altLang="en-US" sz="2800" u="sng" dirty="0">
                <a:solidFill>
                  <a:srgbClr val="000000"/>
                </a:solidFill>
              </a:rPr>
              <a:t>skip</a:t>
            </a:r>
            <a:r>
              <a:rPr lang="en-US" altLang="en-US" sz="2800" dirty="0">
                <a:solidFill>
                  <a:srgbClr val="000000"/>
                </a:solidFill>
              </a:rPr>
              <a:t> the proper number of memory locations when accessing the array.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Thus, when accessing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a[1][2]</a:t>
            </a:r>
            <a:r>
              <a:rPr lang="en-US" altLang="en-US" dirty="0">
                <a:solidFill>
                  <a:srgbClr val="000000"/>
                </a:solidFill>
              </a:rPr>
              <a:t> in our example, the compiler knows to </a:t>
            </a:r>
            <a:r>
              <a:rPr lang="en-US" altLang="en-US" u="sng" dirty="0">
                <a:solidFill>
                  <a:srgbClr val="000000"/>
                </a:solidFill>
              </a:rPr>
              <a:t>skip the three elements of the first row</a:t>
            </a:r>
            <a:r>
              <a:rPr lang="en-US" altLang="en-US" dirty="0">
                <a:solidFill>
                  <a:srgbClr val="000000"/>
                </a:solidFill>
              </a:rPr>
              <a:t> to get to the </a:t>
            </a:r>
            <a:r>
              <a:rPr lang="en-US" altLang="en-US" u="sng" dirty="0">
                <a:solidFill>
                  <a:srgbClr val="000000"/>
                </a:solidFill>
              </a:rPr>
              <a:t>second row (row 1)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Then, the compiler </a:t>
            </a:r>
            <a:r>
              <a:rPr lang="en-US" altLang="en-US" u="sng" dirty="0">
                <a:solidFill>
                  <a:srgbClr val="000000"/>
                </a:solidFill>
              </a:rPr>
              <a:t>accesses element 2</a:t>
            </a:r>
            <a:r>
              <a:rPr lang="en-US" altLang="en-US" dirty="0">
                <a:solidFill>
                  <a:srgbClr val="000000"/>
                </a:solidFill>
              </a:rPr>
              <a:t> of that row.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106</a:t>
            </a:fld>
            <a:endParaRPr lang="en-US" altLang="en-US" dirty="0"/>
          </a:p>
        </p:txBody>
      </p:sp>
      <p:pic>
        <p:nvPicPr>
          <p:cNvPr id="6" name="Picture 5" descr="chtp8_06_Page_74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7" t="7175" r="13925" b="51026"/>
          <a:stretch/>
        </p:blipFill>
        <p:spPr>
          <a:xfrm>
            <a:off x="3739487" y="4428652"/>
            <a:ext cx="4851105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6791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289" y="269591"/>
            <a:ext cx="10515600" cy="6994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Multidimensional Arrays (Cont.)</a:t>
            </a:r>
          </a:p>
        </p:txBody>
      </p:sp>
      <p:sp>
        <p:nvSpPr>
          <p:cNvPr id="177155" name="Text Placeholder 2"/>
          <p:cNvSpPr>
            <a:spLocks noGrp="1"/>
          </p:cNvSpPr>
          <p:nvPr>
            <p:ph type="body" idx="1"/>
          </p:nvPr>
        </p:nvSpPr>
        <p:spPr>
          <a:xfrm>
            <a:off x="128517" y="1197829"/>
            <a:ext cx="11908808" cy="5240409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Many common </a:t>
            </a:r>
            <a:r>
              <a:rPr lang="en-US" altLang="en-US" u="sng" dirty="0">
                <a:solidFill>
                  <a:srgbClr val="000000"/>
                </a:solidFill>
              </a:rPr>
              <a:t>array manipulations</a:t>
            </a:r>
            <a:r>
              <a:rPr lang="en-US" altLang="en-US" dirty="0">
                <a:solidFill>
                  <a:srgbClr val="000000"/>
                </a:solidFill>
              </a:rPr>
              <a:t> use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u="sng" dirty="0">
                <a:solidFill>
                  <a:srgbClr val="000000"/>
                </a:solidFill>
              </a:rPr>
              <a:t> iteration statements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For example, the following statement </a:t>
            </a:r>
            <a:r>
              <a:rPr lang="en-US" altLang="en-US" u="sng" dirty="0">
                <a:solidFill>
                  <a:srgbClr val="000000"/>
                </a:solidFill>
              </a:rPr>
              <a:t>sets all the elements</a:t>
            </a:r>
            <a:r>
              <a:rPr lang="en-US" altLang="en-US" dirty="0">
                <a:solidFill>
                  <a:srgbClr val="000000"/>
                </a:solidFill>
              </a:rPr>
              <a:t> in </a:t>
            </a:r>
            <a:r>
              <a:rPr lang="en-US" altLang="en-US" u="sng" dirty="0">
                <a:solidFill>
                  <a:srgbClr val="000000"/>
                </a:solidFill>
              </a:rPr>
              <a:t>row 2</a:t>
            </a:r>
            <a:r>
              <a:rPr lang="en-US" altLang="en-US" dirty="0">
                <a:solidFill>
                  <a:srgbClr val="000000"/>
                </a:solidFill>
              </a:rPr>
              <a:t> of array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</a:rPr>
              <a:t> in Fig. 6.20 </a:t>
            </a:r>
            <a:r>
              <a:rPr lang="en-US" altLang="en-US" u="sng" dirty="0">
                <a:solidFill>
                  <a:srgbClr val="000000"/>
                </a:solidFill>
              </a:rPr>
              <a:t>to zero</a:t>
            </a:r>
            <a:r>
              <a:rPr lang="en-US" altLang="en-US" dirty="0">
                <a:solidFill>
                  <a:srgbClr val="000000"/>
                </a:solidFill>
              </a:rPr>
              <a:t>:</a:t>
            </a:r>
          </a:p>
          <a:p>
            <a:pPr marL="914400" lvl="2" indent="0" eaLnBrk="1" hangingPunct="1">
              <a:buNone/>
            </a:pPr>
            <a:r>
              <a:rPr lang="es-ES" altLang="en-US" sz="2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E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s-E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size_t</a:t>
            </a:r>
            <a:r>
              <a:rPr lang="es-E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</a:t>
            </a:r>
            <a:r>
              <a:rPr lang="es-E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es-E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s-E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</a:t>
            </a:r>
            <a:r>
              <a:rPr lang="es-E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s-E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3</a:t>
            </a:r>
            <a:r>
              <a:rPr lang="es-E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s-E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</a:t>
            </a:r>
            <a:r>
              <a:rPr lang="es-E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s-E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a[</a:t>
            </a:r>
            <a:r>
              <a:rPr lang="es-E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es-E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s-E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</a:t>
            </a:r>
            <a:r>
              <a:rPr lang="es-E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s-E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es-E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s-E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We </a:t>
            </a:r>
            <a:r>
              <a:rPr lang="en-US" altLang="en-US" u="sng" dirty="0">
                <a:solidFill>
                  <a:srgbClr val="000000"/>
                </a:solidFill>
              </a:rPr>
              <a:t>specified row 2</a:t>
            </a:r>
            <a:r>
              <a:rPr lang="en-US" altLang="en-US" dirty="0">
                <a:solidFill>
                  <a:srgbClr val="000000"/>
                </a:solidFill>
              </a:rPr>
              <a:t>, so the </a:t>
            </a:r>
            <a:r>
              <a:rPr lang="en-US" altLang="en-US" u="sng" dirty="0">
                <a:solidFill>
                  <a:srgbClr val="000000"/>
                </a:solidFill>
              </a:rPr>
              <a:t>first index is always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  <a:r>
              <a:rPr lang="en-US" altLang="en-US" dirty="0" smtClean="0">
                <a:solidFill>
                  <a:srgbClr val="000000"/>
                </a:solidFill>
              </a:rPr>
              <a:t>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loop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u="sng" dirty="0">
                <a:solidFill>
                  <a:srgbClr val="000000"/>
                </a:solidFill>
              </a:rPr>
              <a:t>varies only the second index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The preceding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dirty="0">
                <a:solidFill>
                  <a:srgbClr val="000000"/>
                </a:solidFill>
              </a:rPr>
              <a:t> statement is equivalent to the </a:t>
            </a:r>
            <a:r>
              <a:rPr lang="en-US" altLang="en-US" u="sng" dirty="0">
                <a:solidFill>
                  <a:srgbClr val="000000"/>
                </a:solidFill>
              </a:rPr>
              <a:t>assignment statements</a:t>
            </a:r>
            <a:r>
              <a:rPr lang="en-US" altLang="en-US" dirty="0">
                <a:solidFill>
                  <a:srgbClr val="000000"/>
                </a:solidFill>
              </a:rPr>
              <a:t>:</a:t>
            </a:r>
          </a:p>
          <a:p>
            <a:pPr lvl="2"/>
            <a:r>
              <a:rPr lang="pt-BR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pt-BR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t-BR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pt-BR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pt-BR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pt-BR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t-BR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pt-BR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pt-BR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a[</a:t>
            </a:r>
            <a:r>
              <a:rPr lang="pt-BR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pt-BR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pt-BR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pt-BR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t-BR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pt-BR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pt-BR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a[</a:t>
            </a:r>
            <a:r>
              <a:rPr lang="pt-BR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pt-BR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pt-BR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pt-BR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t-BR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pt-BR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pt-BR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a[</a:t>
            </a:r>
            <a:r>
              <a:rPr lang="pt-BR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pt-BR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pt-BR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3</a:t>
            </a:r>
            <a:r>
              <a:rPr lang="pt-BR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t-BR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pt-BR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just" eaLnBrk="1" hangingPunct="1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107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98023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345" y="187704"/>
            <a:ext cx="10515600" cy="5492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Multidimensional Arrays (Cont.)</a:t>
            </a:r>
          </a:p>
        </p:txBody>
      </p:sp>
      <p:sp>
        <p:nvSpPr>
          <p:cNvPr id="179203" name="Text Placeholder 2"/>
          <p:cNvSpPr>
            <a:spLocks noGrp="1"/>
          </p:cNvSpPr>
          <p:nvPr>
            <p:ph type="body" idx="1"/>
          </p:nvPr>
        </p:nvSpPr>
        <p:spPr>
          <a:xfrm>
            <a:off x="101219" y="956978"/>
            <a:ext cx="11867867" cy="5619371"/>
          </a:xfrm>
        </p:spPr>
        <p:txBody>
          <a:bodyPr>
            <a:normAutofit fontScale="92500" lnSpcReduction="2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following </a:t>
            </a:r>
            <a:r>
              <a:rPr lang="en-US" altLang="en-US" u="sng" dirty="0">
                <a:solidFill>
                  <a:srgbClr val="000000"/>
                </a:solidFill>
              </a:rPr>
              <a:t>nested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dirty="0">
                <a:solidFill>
                  <a:srgbClr val="000000"/>
                </a:solidFill>
              </a:rPr>
              <a:t> statement determines the </a:t>
            </a:r>
            <a:r>
              <a:rPr lang="en-US" altLang="en-US" u="sng" dirty="0">
                <a:solidFill>
                  <a:srgbClr val="000000"/>
                </a:solidFill>
              </a:rPr>
              <a:t>total of all the elements in array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lvl="2" eaLnBrk="1" hangingPunct="1"/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total =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en-US" sz="2800" b="1" dirty="0" err="1">
                <a:solidFill>
                  <a:srgbClr val="128AFF"/>
                </a:solidFill>
                <a:latin typeface="Consolas" panose="020B0609020204030204" pitchFamily="49" charset="0"/>
              </a:rPr>
              <a:t>size_t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row =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 row &lt;=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 ++row) {</a:t>
            </a:r>
            <a:b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en-US" sz="2800" b="1" dirty="0" err="1">
                <a:solidFill>
                  <a:srgbClr val="128AFF"/>
                </a:solidFill>
                <a:latin typeface="Consolas" panose="020B0609020204030204" pitchFamily="49" charset="0"/>
              </a:rPr>
              <a:t>size_t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column =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 column &lt;=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 ++column) {</a:t>
            </a:r>
            <a:b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total += a[row][column];</a:t>
            </a:r>
            <a:b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b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dirty="0">
                <a:solidFill>
                  <a:srgbClr val="000000"/>
                </a:solidFill>
              </a:rPr>
              <a:t> statement totals the elements of the array </a:t>
            </a:r>
            <a:r>
              <a:rPr lang="en-US" altLang="en-US" u="sng" dirty="0">
                <a:solidFill>
                  <a:srgbClr val="000000"/>
                </a:solidFill>
              </a:rPr>
              <a:t>one row at a time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  <a:endParaRPr lang="tr-TR" altLang="en-US" dirty="0" smtClean="0">
              <a:solidFill>
                <a:srgbClr val="000000"/>
              </a:solidFill>
            </a:endParaRPr>
          </a:p>
          <a:p>
            <a:pPr algn="just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</a:rPr>
              <a:t>outer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dirty="0">
                <a:solidFill>
                  <a:srgbClr val="000000"/>
                </a:solidFill>
              </a:rPr>
              <a:t> statement begins by setting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row</a:t>
            </a:r>
            <a:r>
              <a:rPr lang="en-US" altLang="en-US" dirty="0">
                <a:solidFill>
                  <a:srgbClr val="000000"/>
                </a:solidFill>
              </a:rPr>
              <a:t> (i.e., the </a:t>
            </a:r>
            <a:r>
              <a:rPr lang="en-US" altLang="en-US" b="1" dirty="0">
                <a:solidFill>
                  <a:srgbClr val="000000"/>
                </a:solidFill>
              </a:rPr>
              <a:t>row index</a:t>
            </a:r>
            <a:r>
              <a:rPr lang="en-US" altLang="en-US" dirty="0">
                <a:solidFill>
                  <a:srgbClr val="000000"/>
                </a:solidFill>
              </a:rPr>
              <a:t>) to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</a:rPr>
              <a:t> so that the </a:t>
            </a:r>
            <a:r>
              <a:rPr lang="en-US" altLang="en-US" u="sng" dirty="0">
                <a:solidFill>
                  <a:srgbClr val="000000"/>
                </a:solidFill>
              </a:rPr>
              <a:t>elements of that row</a:t>
            </a:r>
            <a:r>
              <a:rPr lang="en-US" altLang="en-US" dirty="0">
                <a:solidFill>
                  <a:srgbClr val="000000"/>
                </a:solidFill>
              </a:rPr>
              <a:t> may be </a:t>
            </a:r>
            <a:r>
              <a:rPr lang="en-US" altLang="en-US" u="sng" dirty="0">
                <a:solidFill>
                  <a:srgbClr val="000000"/>
                </a:solidFill>
              </a:rPr>
              <a:t>totaled by the inner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dirty="0">
                <a:solidFill>
                  <a:srgbClr val="000000"/>
                </a:solidFill>
              </a:rPr>
              <a:t> statement. </a:t>
            </a:r>
          </a:p>
          <a:p>
            <a:pPr algn="just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</a:rPr>
              <a:t>outer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dirty="0">
                <a:solidFill>
                  <a:srgbClr val="000000"/>
                </a:solidFill>
              </a:rPr>
              <a:t> statement then </a:t>
            </a:r>
            <a:r>
              <a:rPr lang="en-US" altLang="en-US" u="sng" dirty="0">
                <a:solidFill>
                  <a:srgbClr val="000000"/>
                </a:solidFill>
              </a:rPr>
              <a:t>increments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row</a:t>
            </a:r>
            <a:r>
              <a:rPr lang="en-US" altLang="en-US" u="sng" dirty="0">
                <a:solidFill>
                  <a:srgbClr val="000000"/>
                </a:solidFill>
              </a:rPr>
              <a:t> to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, so the elements of that row can be totaled. </a:t>
            </a:r>
          </a:p>
          <a:p>
            <a:pPr algn="just"/>
            <a:r>
              <a:rPr lang="en-US" altLang="en-US" dirty="0">
                <a:solidFill>
                  <a:srgbClr val="000000"/>
                </a:solidFill>
              </a:rPr>
              <a:t>Then, the </a:t>
            </a:r>
            <a:r>
              <a:rPr lang="en-US" altLang="en-US" u="sng" dirty="0">
                <a:solidFill>
                  <a:srgbClr val="000000"/>
                </a:solidFill>
              </a:rPr>
              <a:t>outer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dirty="0">
                <a:solidFill>
                  <a:srgbClr val="000000"/>
                </a:solidFill>
              </a:rPr>
              <a:t> statement </a:t>
            </a:r>
            <a:r>
              <a:rPr lang="en-US" altLang="en-US" u="sng" dirty="0">
                <a:solidFill>
                  <a:srgbClr val="000000"/>
                </a:solidFill>
              </a:rPr>
              <a:t>increments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row</a:t>
            </a:r>
            <a:r>
              <a:rPr lang="en-US" altLang="en-US" u="sng" dirty="0">
                <a:solidFill>
                  <a:srgbClr val="000000"/>
                </a:solidFill>
              </a:rPr>
              <a:t> to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, so the elements of the third row can be totaled. </a:t>
            </a:r>
          </a:p>
          <a:p>
            <a:pPr algn="just"/>
            <a:r>
              <a:rPr lang="en-US" altLang="en-US" dirty="0">
                <a:solidFill>
                  <a:srgbClr val="000000"/>
                </a:solidFill>
              </a:rPr>
              <a:t>When the </a:t>
            </a:r>
            <a:r>
              <a:rPr lang="en-US" altLang="en-US" u="sng" dirty="0">
                <a:solidFill>
                  <a:srgbClr val="000000"/>
                </a:solidFill>
              </a:rPr>
              <a:t>nested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u="sng" dirty="0">
                <a:solidFill>
                  <a:srgbClr val="000000"/>
                </a:solidFill>
              </a:rPr>
              <a:t> statement terminates</a:t>
            </a:r>
            <a:r>
              <a:rPr lang="en-US" altLang="en-US" dirty="0">
                <a:solidFill>
                  <a:srgbClr val="000000"/>
                </a:solidFill>
              </a:rPr>
              <a:t>, total contains the </a:t>
            </a:r>
            <a:r>
              <a:rPr lang="en-US" altLang="en-US" u="sng" dirty="0">
                <a:solidFill>
                  <a:srgbClr val="000000"/>
                </a:solidFill>
              </a:rPr>
              <a:t>sum of all the elements</a:t>
            </a:r>
            <a:r>
              <a:rPr lang="en-US" altLang="en-US" dirty="0">
                <a:solidFill>
                  <a:srgbClr val="000000"/>
                </a:solidFill>
              </a:rPr>
              <a:t> in the array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108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75041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528" y="228648"/>
            <a:ext cx="10515600" cy="726696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Multidimensional Arrays (Cont.)</a:t>
            </a:r>
          </a:p>
        </p:txBody>
      </p:sp>
      <p:sp>
        <p:nvSpPr>
          <p:cNvPr id="176131" name="Text Placeholder 2"/>
          <p:cNvSpPr>
            <a:spLocks noGrp="1"/>
          </p:cNvSpPr>
          <p:nvPr>
            <p:ph type="body" idx="1"/>
          </p:nvPr>
        </p:nvSpPr>
        <p:spPr>
          <a:xfrm>
            <a:off x="155811" y="1074998"/>
            <a:ext cx="11895161" cy="5544166"/>
          </a:xfrm>
        </p:spPr>
        <p:txBody>
          <a:bodyPr>
            <a:normAutofit/>
          </a:bodyPr>
          <a:lstStyle/>
          <a:p>
            <a:pPr marL="109537" indent="0" algn="just">
              <a:buNone/>
              <a:defRPr/>
            </a:pPr>
            <a:r>
              <a:rPr lang="en-US" sz="2700" b="1" i="1" dirty="0">
                <a:solidFill>
                  <a:srgbClr val="000000"/>
                </a:solidFill>
              </a:rPr>
              <a:t>Two-</a:t>
            </a:r>
            <a:r>
              <a:rPr lang="en-US" sz="2700" b="1" i="1" dirty="0" err="1">
                <a:solidFill>
                  <a:srgbClr val="000000"/>
                </a:solidFill>
              </a:rPr>
              <a:t>Dimensonal</a:t>
            </a:r>
            <a:r>
              <a:rPr lang="en-US" sz="2700" b="1" i="1" dirty="0">
                <a:solidFill>
                  <a:srgbClr val="000000"/>
                </a:solidFill>
              </a:rPr>
              <a:t> Array Manipulations</a:t>
            </a:r>
          </a:p>
          <a:p>
            <a:pPr algn="just" eaLnBrk="1" hangingPunct="1">
              <a:defRPr/>
            </a:pPr>
            <a:r>
              <a:rPr lang="en-US" sz="2700" dirty="0">
                <a:solidFill>
                  <a:srgbClr val="000000"/>
                </a:solidFill>
              </a:rPr>
              <a:t>Figure 6.22 performs several other </a:t>
            </a:r>
            <a:r>
              <a:rPr lang="en-US" sz="2700" u="sng" dirty="0">
                <a:solidFill>
                  <a:srgbClr val="000000"/>
                </a:solidFill>
              </a:rPr>
              <a:t>common array manipulations</a:t>
            </a:r>
            <a:r>
              <a:rPr lang="en-US" sz="2700" dirty="0">
                <a:solidFill>
                  <a:srgbClr val="000000"/>
                </a:solidFill>
              </a:rPr>
              <a:t> on </a:t>
            </a:r>
            <a:r>
              <a:rPr lang="en-US" sz="2700" b="1" dirty="0">
                <a:solidFill>
                  <a:srgbClr val="000000"/>
                </a:solidFill>
              </a:rPr>
              <a:t>3-by-4 array</a:t>
            </a:r>
            <a:r>
              <a:rPr lang="en-US" sz="2700" dirty="0">
                <a:solidFill>
                  <a:srgbClr val="000000"/>
                </a:solidFill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studentGrades</a:t>
            </a:r>
            <a:r>
              <a:rPr lang="en-US" sz="2700" dirty="0">
                <a:solidFill>
                  <a:srgbClr val="000000"/>
                </a:solidFill>
              </a:rPr>
              <a:t> using </a:t>
            </a:r>
            <a:r>
              <a:rPr 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2700" dirty="0">
                <a:solidFill>
                  <a:srgbClr val="000000"/>
                </a:solidFill>
              </a:rPr>
              <a:t> statements. </a:t>
            </a:r>
          </a:p>
          <a:p>
            <a:pPr algn="just" eaLnBrk="1" hangingPunct="1">
              <a:defRPr/>
            </a:pPr>
            <a:r>
              <a:rPr lang="en-US" sz="2700" u="sng" dirty="0">
                <a:solidFill>
                  <a:srgbClr val="000000"/>
                </a:solidFill>
              </a:rPr>
              <a:t>Each row</a:t>
            </a:r>
            <a:r>
              <a:rPr lang="en-US" sz="2700" dirty="0">
                <a:solidFill>
                  <a:srgbClr val="000000"/>
                </a:solidFill>
              </a:rPr>
              <a:t> of the array </a:t>
            </a:r>
            <a:r>
              <a:rPr lang="en-US" sz="2700" u="sng" dirty="0">
                <a:solidFill>
                  <a:srgbClr val="000000"/>
                </a:solidFill>
              </a:rPr>
              <a:t>represents a student</a:t>
            </a:r>
            <a:r>
              <a:rPr lang="en-US" sz="2700" dirty="0">
                <a:solidFill>
                  <a:srgbClr val="000000"/>
                </a:solidFill>
              </a:rPr>
              <a:t> and </a:t>
            </a:r>
            <a:r>
              <a:rPr lang="en-US" sz="2700" u="sng" dirty="0">
                <a:solidFill>
                  <a:srgbClr val="000000"/>
                </a:solidFill>
              </a:rPr>
              <a:t>each column</a:t>
            </a:r>
            <a:r>
              <a:rPr lang="en-US" sz="2700" dirty="0">
                <a:solidFill>
                  <a:srgbClr val="000000"/>
                </a:solidFill>
              </a:rPr>
              <a:t> </a:t>
            </a:r>
            <a:r>
              <a:rPr lang="en-US" sz="2700" u="sng" dirty="0">
                <a:solidFill>
                  <a:srgbClr val="000000"/>
                </a:solidFill>
              </a:rPr>
              <a:t>represents a grade</a:t>
            </a:r>
            <a:r>
              <a:rPr lang="en-US" sz="2700" dirty="0">
                <a:solidFill>
                  <a:srgbClr val="000000"/>
                </a:solidFill>
              </a:rPr>
              <a:t> on one of the four exams the students took during the semester. </a:t>
            </a:r>
          </a:p>
          <a:p>
            <a:pPr algn="just" eaLnBrk="1" hangingPunct="1">
              <a:defRPr/>
            </a:pPr>
            <a:r>
              <a:rPr lang="en-US" sz="2700" dirty="0">
                <a:solidFill>
                  <a:srgbClr val="000000"/>
                </a:solidFill>
              </a:rPr>
              <a:t>The </a:t>
            </a:r>
            <a:r>
              <a:rPr lang="en-US" sz="2700" u="sng" dirty="0">
                <a:solidFill>
                  <a:srgbClr val="000000"/>
                </a:solidFill>
              </a:rPr>
              <a:t>array manipulations</a:t>
            </a:r>
            <a:r>
              <a:rPr lang="en-US" sz="2700" dirty="0">
                <a:solidFill>
                  <a:srgbClr val="000000"/>
                </a:solidFill>
              </a:rPr>
              <a:t> are performed by </a:t>
            </a:r>
            <a:r>
              <a:rPr lang="en-US" sz="2700" u="sng" dirty="0">
                <a:solidFill>
                  <a:srgbClr val="000000"/>
                </a:solidFill>
              </a:rPr>
              <a:t>four functions</a:t>
            </a:r>
            <a:r>
              <a:rPr lang="en-US" sz="27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defRPr/>
            </a:pPr>
            <a:r>
              <a:rPr lang="en-US" sz="2700" dirty="0">
                <a:solidFill>
                  <a:srgbClr val="000000"/>
                </a:solidFill>
              </a:rPr>
              <a:t>Function </a:t>
            </a:r>
            <a:r>
              <a:rPr 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minimum</a:t>
            </a:r>
            <a:r>
              <a:rPr lang="en-US" sz="2700" dirty="0">
                <a:solidFill>
                  <a:srgbClr val="000000"/>
                </a:solidFill>
              </a:rPr>
              <a:t> determines the </a:t>
            </a:r>
            <a:r>
              <a:rPr lang="en-US" sz="2700" u="sng" dirty="0">
                <a:solidFill>
                  <a:srgbClr val="000000"/>
                </a:solidFill>
              </a:rPr>
              <a:t>lowest grade of any student</a:t>
            </a:r>
            <a:r>
              <a:rPr lang="en-US" sz="2700" dirty="0">
                <a:solidFill>
                  <a:srgbClr val="000000"/>
                </a:solidFill>
              </a:rPr>
              <a:t> for the semester. </a:t>
            </a:r>
            <a:endParaRPr lang="tr-TR" sz="2700" dirty="0" smtClean="0">
              <a:solidFill>
                <a:srgbClr val="000000"/>
              </a:solidFill>
            </a:endParaRPr>
          </a:p>
          <a:p>
            <a:pPr algn="just"/>
            <a:r>
              <a:rPr lang="en-US" altLang="en-US" sz="2700" dirty="0">
                <a:solidFill>
                  <a:srgbClr val="000000"/>
                </a:solidFill>
              </a:rPr>
              <a:t>Function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maximum</a:t>
            </a:r>
            <a:r>
              <a:rPr lang="en-US" altLang="en-US" sz="2700" dirty="0">
                <a:solidFill>
                  <a:srgbClr val="000000"/>
                </a:solidFill>
              </a:rPr>
              <a:t> determines the </a:t>
            </a:r>
            <a:r>
              <a:rPr lang="en-US" altLang="en-US" sz="2700" u="sng" dirty="0">
                <a:solidFill>
                  <a:srgbClr val="000000"/>
                </a:solidFill>
              </a:rPr>
              <a:t>highest grade of any student</a:t>
            </a:r>
            <a:r>
              <a:rPr lang="en-US" altLang="en-US" sz="2700" dirty="0">
                <a:solidFill>
                  <a:srgbClr val="000000"/>
                </a:solidFill>
              </a:rPr>
              <a:t> for the semester. </a:t>
            </a:r>
          </a:p>
          <a:p>
            <a:pPr algn="just"/>
            <a:r>
              <a:rPr lang="en-US" altLang="en-US" sz="2700" dirty="0">
                <a:solidFill>
                  <a:srgbClr val="000000"/>
                </a:solidFill>
              </a:rPr>
              <a:t>Function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average</a:t>
            </a:r>
            <a:r>
              <a:rPr lang="en-US" altLang="en-US" sz="2700" dirty="0">
                <a:solidFill>
                  <a:srgbClr val="000000"/>
                </a:solidFill>
              </a:rPr>
              <a:t> determines a </a:t>
            </a:r>
            <a:r>
              <a:rPr lang="en-US" altLang="en-US" sz="2700" u="sng" dirty="0">
                <a:solidFill>
                  <a:srgbClr val="000000"/>
                </a:solidFill>
              </a:rPr>
              <a:t>particular student’s semester average</a:t>
            </a:r>
            <a:r>
              <a:rPr lang="en-US" altLang="en-US" sz="2700" dirty="0">
                <a:solidFill>
                  <a:srgbClr val="000000"/>
                </a:solidFill>
              </a:rPr>
              <a:t>. </a:t>
            </a:r>
          </a:p>
          <a:p>
            <a:pPr algn="just"/>
            <a:r>
              <a:rPr lang="en-US" altLang="en-US" sz="2700" dirty="0">
                <a:solidFill>
                  <a:srgbClr val="000000"/>
                </a:solidFill>
              </a:rPr>
              <a:t>Function 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printArray</a:t>
            </a:r>
            <a:r>
              <a:rPr lang="en-US" altLang="en-US" sz="2700" dirty="0">
                <a:solidFill>
                  <a:srgbClr val="000000"/>
                </a:solidFill>
              </a:rPr>
              <a:t> </a:t>
            </a:r>
            <a:r>
              <a:rPr lang="en-US" altLang="en-US" sz="2700" u="sng" dirty="0">
                <a:solidFill>
                  <a:srgbClr val="000000"/>
                </a:solidFill>
              </a:rPr>
              <a:t>outputs</a:t>
            </a:r>
            <a:r>
              <a:rPr lang="en-US" altLang="en-US" sz="2700" dirty="0">
                <a:solidFill>
                  <a:srgbClr val="000000"/>
                </a:solidFill>
              </a:rPr>
              <a:t> the two-dimensional array in a neat, </a:t>
            </a:r>
            <a:r>
              <a:rPr lang="en-US" altLang="en-US" sz="2700" u="sng" dirty="0">
                <a:solidFill>
                  <a:srgbClr val="000000"/>
                </a:solidFill>
              </a:rPr>
              <a:t>tabular format</a:t>
            </a:r>
            <a:r>
              <a:rPr lang="en-US" altLang="en-US" sz="24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defRPr/>
            </a:pP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109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3156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585" y="146761"/>
            <a:ext cx="10515600" cy="767639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 Examples (Cont.) </a:t>
            </a:r>
          </a:p>
        </p:txBody>
      </p:sp>
      <p:sp>
        <p:nvSpPr>
          <p:cNvPr id="30723" name="Text Placeholder 2"/>
          <p:cNvSpPr>
            <a:spLocks noGrp="1"/>
          </p:cNvSpPr>
          <p:nvPr>
            <p:ph type="body" idx="1"/>
          </p:nvPr>
        </p:nvSpPr>
        <p:spPr>
          <a:xfrm>
            <a:off x="219691" y="914399"/>
            <a:ext cx="11854218" cy="5807076"/>
          </a:xfrm>
        </p:spPr>
        <p:txBody>
          <a:bodyPr>
            <a:normAutofit fontScale="92500" lnSpcReduction="10000"/>
          </a:bodyPr>
          <a:lstStyle/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</a:rPr>
              <a:t>If there are </a:t>
            </a:r>
            <a:r>
              <a:rPr lang="en-US" altLang="en-US" sz="3000" i="1" u="sng" dirty="0">
                <a:solidFill>
                  <a:srgbClr val="000000"/>
                </a:solidFill>
              </a:rPr>
              <a:t>fewer</a:t>
            </a:r>
            <a:r>
              <a:rPr lang="en-US" altLang="en-US" sz="3000" u="sng" dirty="0">
                <a:solidFill>
                  <a:srgbClr val="000000"/>
                </a:solidFill>
              </a:rPr>
              <a:t> initializers</a:t>
            </a:r>
            <a:r>
              <a:rPr lang="en-US" altLang="en-US" sz="3000" dirty="0">
                <a:solidFill>
                  <a:srgbClr val="000000"/>
                </a:solidFill>
              </a:rPr>
              <a:t> than </a:t>
            </a:r>
            <a:r>
              <a:rPr lang="en-US" altLang="en-US" sz="3000" u="sng" dirty="0">
                <a:solidFill>
                  <a:srgbClr val="000000"/>
                </a:solidFill>
              </a:rPr>
              <a:t>elements in the array</a:t>
            </a:r>
            <a:r>
              <a:rPr lang="en-US" altLang="en-US" sz="3000" dirty="0">
                <a:solidFill>
                  <a:srgbClr val="000000"/>
                </a:solidFill>
              </a:rPr>
              <a:t>, the </a:t>
            </a:r>
            <a:r>
              <a:rPr lang="en-US" altLang="en-US" sz="3000" u="sng" dirty="0">
                <a:solidFill>
                  <a:srgbClr val="000000"/>
                </a:solidFill>
              </a:rPr>
              <a:t>remaining elements are initialized to </a:t>
            </a:r>
            <a:r>
              <a:rPr lang="en-US" altLang="en-US" sz="3000" b="1" u="sng" dirty="0">
                <a:solidFill>
                  <a:srgbClr val="000000"/>
                </a:solidFill>
              </a:rPr>
              <a:t>zero</a:t>
            </a:r>
            <a:r>
              <a:rPr lang="en-US" altLang="en-US" sz="30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</a:rPr>
              <a:t>For example, the elements of the array 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3000" dirty="0">
                <a:solidFill>
                  <a:srgbClr val="000000"/>
                </a:solidFill>
              </a:rPr>
              <a:t> in Fig. 6.3 could have been </a:t>
            </a:r>
            <a:r>
              <a:rPr lang="en-US" altLang="en-US" sz="3000" u="sng" dirty="0">
                <a:solidFill>
                  <a:srgbClr val="000000"/>
                </a:solidFill>
              </a:rPr>
              <a:t>initialized to zero</a:t>
            </a:r>
            <a:r>
              <a:rPr lang="en-US" altLang="en-US" sz="3000" dirty="0">
                <a:solidFill>
                  <a:srgbClr val="000000"/>
                </a:solidFill>
              </a:rPr>
              <a:t> as follows: </a:t>
            </a:r>
          </a:p>
          <a:p>
            <a:pPr marL="630238" lvl="2" indent="0" algn="just">
              <a:buNone/>
            </a:pP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// initializes entire array to zeros</a:t>
            </a:r>
            <a:endParaRPr lang="en-US" altLang="en-US" sz="3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630238" lvl="2" indent="0" algn="just">
              <a:buNone/>
            </a:pPr>
            <a:r>
              <a:rPr lang="en-US" altLang="en-US" sz="3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 n[</a:t>
            </a:r>
            <a:r>
              <a:rPr lang="en-US" altLang="en-US" sz="3000" b="1" dirty="0">
                <a:solidFill>
                  <a:srgbClr val="128AFF"/>
                </a:solidFill>
                <a:latin typeface="Consolas" panose="020B0609020204030204" pitchFamily="49" charset="0"/>
              </a:rPr>
              <a:t>10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] = {</a:t>
            </a:r>
            <a:r>
              <a:rPr lang="en-US" altLang="en-US" sz="3000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};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</a:rPr>
              <a:t>This </a:t>
            </a:r>
            <a:r>
              <a:rPr lang="en-US" altLang="en-US" sz="3000" b="1" i="1" u="sng" dirty="0">
                <a:solidFill>
                  <a:srgbClr val="000000"/>
                </a:solidFill>
              </a:rPr>
              <a:t>explicitly</a:t>
            </a:r>
            <a:r>
              <a:rPr lang="en-US" altLang="en-US" sz="3000" u="sng" dirty="0">
                <a:solidFill>
                  <a:srgbClr val="000000"/>
                </a:solidFill>
              </a:rPr>
              <a:t> initializes the first element to zero</a:t>
            </a:r>
            <a:r>
              <a:rPr lang="en-US" altLang="en-US" sz="3000" dirty="0">
                <a:solidFill>
                  <a:srgbClr val="000000"/>
                </a:solidFill>
              </a:rPr>
              <a:t> and </a:t>
            </a:r>
            <a:r>
              <a:rPr lang="en-US" altLang="en-US" sz="3000" u="sng" dirty="0">
                <a:solidFill>
                  <a:srgbClr val="000000"/>
                </a:solidFill>
              </a:rPr>
              <a:t>initializes the remaining nine elements to zero</a:t>
            </a:r>
            <a:r>
              <a:rPr lang="en-US" altLang="en-US" sz="3000" dirty="0">
                <a:solidFill>
                  <a:srgbClr val="000000"/>
                </a:solidFill>
              </a:rPr>
              <a:t> because there are </a:t>
            </a:r>
            <a:r>
              <a:rPr lang="en-US" altLang="en-US" sz="3000" u="sng" dirty="0">
                <a:solidFill>
                  <a:srgbClr val="000000"/>
                </a:solidFill>
              </a:rPr>
              <a:t>fewer initializers</a:t>
            </a:r>
            <a:r>
              <a:rPr lang="en-US" altLang="en-US" sz="3000" dirty="0">
                <a:solidFill>
                  <a:srgbClr val="000000"/>
                </a:solidFill>
              </a:rPr>
              <a:t> than there are elements in the array. </a:t>
            </a:r>
            <a:endParaRPr lang="tr-TR" altLang="en-US" sz="3000" dirty="0">
              <a:solidFill>
                <a:srgbClr val="000000"/>
              </a:solidFill>
            </a:endParaRPr>
          </a:p>
          <a:p>
            <a:pPr algn="just"/>
            <a:r>
              <a:rPr lang="en-US" altLang="en-US" sz="3000" dirty="0">
                <a:solidFill>
                  <a:srgbClr val="000000"/>
                </a:solidFill>
              </a:rPr>
              <a:t>It’s important to remember that arrays are </a:t>
            </a:r>
            <a:r>
              <a:rPr lang="en-US" altLang="en-US" sz="3000" u="sng" dirty="0">
                <a:solidFill>
                  <a:srgbClr val="000000"/>
                </a:solidFill>
              </a:rPr>
              <a:t>not automatically initialized to zero</a:t>
            </a:r>
            <a:r>
              <a:rPr lang="en-US" altLang="en-US" sz="3000" dirty="0">
                <a:solidFill>
                  <a:srgbClr val="000000"/>
                </a:solidFill>
              </a:rPr>
              <a:t>. </a:t>
            </a:r>
          </a:p>
          <a:p>
            <a:pPr algn="just"/>
            <a:r>
              <a:rPr lang="en-US" altLang="en-US" sz="3000" dirty="0">
                <a:solidFill>
                  <a:srgbClr val="000000"/>
                </a:solidFill>
              </a:rPr>
              <a:t>You must </a:t>
            </a:r>
            <a:r>
              <a:rPr lang="en-US" altLang="en-US" sz="3000" u="sng" dirty="0">
                <a:solidFill>
                  <a:srgbClr val="000000"/>
                </a:solidFill>
              </a:rPr>
              <a:t>at least initialize the first element to zero</a:t>
            </a:r>
            <a:r>
              <a:rPr lang="en-US" altLang="en-US" sz="3000" dirty="0">
                <a:solidFill>
                  <a:srgbClr val="000000"/>
                </a:solidFill>
              </a:rPr>
              <a:t> for the remaining elements to be automatically </a:t>
            </a:r>
            <a:r>
              <a:rPr lang="tr-TR" altLang="en-US" sz="3000" dirty="0">
                <a:solidFill>
                  <a:srgbClr val="000000"/>
                </a:solidFill>
              </a:rPr>
              <a:t>initialized to </a:t>
            </a:r>
            <a:r>
              <a:rPr lang="en-US" altLang="en-US" sz="3000" dirty="0">
                <a:solidFill>
                  <a:srgbClr val="000000"/>
                </a:solidFill>
              </a:rPr>
              <a:t>zero. </a:t>
            </a:r>
          </a:p>
          <a:p>
            <a:pPr algn="just"/>
            <a:r>
              <a:rPr lang="en-US" altLang="en-US" sz="3000" dirty="0">
                <a:solidFill>
                  <a:srgbClr val="000000"/>
                </a:solidFill>
              </a:rPr>
              <a:t>Array elements are </a:t>
            </a:r>
            <a:r>
              <a:rPr lang="en-US" altLang="en-US" sz="3000" u="sng" dirty="0">
                <a:solidFill>
                  <a:srgbClr val="000000"/>
                </a:solidFill>
              </a:rPr>
              <a:t>initialized before program</a:t>
            </a:r>
            <a:r>
              <a:rPr lang="en-US" altLang="en-US" sz="3000" dirty="0">
                <a:solidFill>
                  <a:srgbClr val="000000"/>
                </a:solidFill>
              </a:rPr>
              <a:t> startup for </a:t>
            </a:r>
            <a:r>
              <a:rPr lang="en-US" altLang="en-US" sz="30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 arrays</a:t>
            </a:r>
            <a:r>
              <a:rPr lang="en-US" altLang="en-US" sz="3000" dirty="0">
                <a:solidFill>
                  <a:srgbClr val="000000"/>
                </a:solidFill>
              </a:rPr>
              <a:t> and </a:t>
            </a:r>
            <a:r>
              <a:rPr lang="en-US" altLang="en-US" sz="3000" u="sng" dirty="0">
                <a:solidFill>
                  <a:srgbClr val="000000"/>
                </a:solidFill>
              </a:rPr>
              <a:t>at runtime</a:t>
            </a:r>
            <a:r>
              <a:rPr lang="en-US" altLang="en-US" sz="3000" dirty="0">
                <a:solidFill>
                  <a:srgbClr val="000000"/>
                </a:solidFill>
              </a:rPr>
              <a:t> for </a:t>
            </a:r>
            <a:r>
              <a:rPr lang="en-US" altLang="en-US" sz="3000" b="1" dirty="0">
                <a:solidFill>
                  <a:srgbClr val="0000FF"/>
                </a:solidFill>
                <a:latin typeface="Consolas" panose="020B0609020204030204" pitchFamily="49" charset="0"/>
              </a:rPr>
              <a:t>automatic arrays</a:t>
            </a:r>
            <a:r>
              <a:rPr lang="en-US" altLang="en-US" sz="3000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63030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7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003290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964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7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135578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709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8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665956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856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8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5148807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652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8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61252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483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8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5155421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689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8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85015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037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108" y="187704"/>
            <a:ext cx="10515600" cy="767639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Multidimensional Arrays (Cont.)</a:t>
            </a:r>
          </a:p>
        </p:txBody>
      </p:sp>
      <p:sp>
        <p:nvSpPr>
          <p:cNvPr id="190467" name="Text Placeholder 2"/>
          <p:cNvSpPr>
            <a:spLocks noGrp="1"/>
          </p:cNvSpPr>
          <p:nvPr>
            <p:ph type="body" idx="1"/>
          </p:nvPr>
        </p:nvSpPr>
        <p:spPr>
          <a:xfrm>
            <a:off x="183107" y="1088645"/>
            <a:ext cx="11895161" cy="5632830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Functions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minimum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maximum</a:t>
            </a:r>
            <a:r>
              <a:rPr lang="en-US" altLang="en-US" dirty="0">
                <a:solidFill>
                  <a:srgbClr val="000000"/>
                </a:solidFill>
              </a:rPr>
              <a:t> and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printArray</a:t>
            </a:r>
            <a:r>
              <a:rPr lang="en-US" altLang="en-US" dirty="0">
                <a:solidFill>
                  <a:srgbClr val="000000"/>
                </a:solidFill>
              </a:rPr>
              <a:t> each receive </a:t>
            </a:r>
            <a:r>
              <a:rPr lang="en-US" altLang="en-US" u="sng" dirty="0">
                <a:solidFill>
                  <a:srgbClr val="000000"/>
                </a:solidFill>
              </a:rPr>
              <a:t>three arguments</a:t>
            </a:r>
            <a:r>
              <a:rPr lang="en-US" altLang="en-US" dirty="0">
                <a:solidFill>
                  <a:srgbClr val="000000"/>
                </a:solidFill>
              </a:rPr>
              <a:t>—the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studentGrades</a:t>
            </a:r>
            <a:r>
              <a:rPr lang="en-US" altLang="en-US" dirty="0">
                <a:solidFill>
                  <a:srgbClr val="000000"/>
                </a:solidFill>
              </a:rPr>
              <a:t> array (called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grades</a:t>
            </a:r>
            <a:r>
              <a:rPr lang="en-US" altLang="en-US" dirty="0">
                <a:solidFill>
                  <a:srgbClr val="000000"/>
                </a:solidFill>
              </a:rPr>
              <a:t> in each function), the </a:t>
            </a:r>
            <a:r>
              <a:rPr lang="en-US" altLang="en-US" b="1" dirty="0">
                <a:solidFill>
                  <a:srgbClr val="000000"/>
                </a:solidFill>
              </a:rPr>
              <a:t>number of students</a:t>
            </a:r>
            <a:r>
              <a:rPr lang="en-US" altLang="en-US" dirty="0">
                <a:solidFill>
                  <a:srgbClr val="000000"/>
                </a:solidFill>
              </a:rPr>
              <a:t> (</a:t>
            </a:r>
            <a:r>
              <a:rPr lang="en-US" altLang="en-US" u="sng" dirty="0">
                <a:solidFill>
                  <a:srgbClr val="000000"/>
                </a:solidFill>
              </a:rPr>
              <a:t>rows</a:t>
            </a:r>
            <a:r>
              <a:rPr lang="en-US" altLang="en-US" dirty="0">
                <a:solidFill>
                  <a:srgbClr val="000000"/>
                </a:solidFill>
              </a:rPr>
              <a:t> of the array) and the </a:t>
            </a:r>
            <a:r>
              <a:rPr lang="en-US" altLang="en-US" b="1" dirty="0">
                <a:solidFill>
                  <a:srgbClr val="000000"/>
                </a:solidFill>
              </a:rPr>
              <a:t>number of exams</a:t>
            </a:r>
            <a:r>
              <a:rPr lang="en-US" altLang="en-US" dirty="0">
                <a:solidFill>
                  <a:srgbClr val="000000"/>
                </a:solidFill>
              </a:rPr>
              <a:t> (</a:t>
            </a:r>
            <a:r>
              <a:rPr lang="en-US" altLang="en-US" u="sng" dirty="0">
                <a:solidFill>
                  <a:srgbClr val="000000"/>
                </a:solidFill>
              </a:rPr>
              <a:t>columns</a:t>
            </a:r>
            <a:r>
              <a:rPr lang="en-US" altLang="en-US" dirty="0">
                <a:solidFill>
                  <a:srgbClr val="000000"/>
                </a:solidFill>
              </a:rPr>
              <a:t> of the array).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Each function </a:t>
            </a:r>
            <a:r>
              <a:rPr lang="en-US" altLang="en-US" u="sng" dirty="0">
                <a:solidFill>
                  <a:srgbClr val="000000"/>
                </a:solidFill>
              </a:rPr>
              <a:t>loops through array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grades</a:t>
            </a:r>
            <a:r>
              <a:rPr lang="en-US" altLang="en-US" dirty="0">
                <a:solidFill>
                  <a:srgbClr val="000000"/>
                </a:solidFill>
              </a:rPr>
              <a:t> using </a:t>
            </a:r>
            <a:r>
              <a:rPr lang="en-US" altLang="en-US" u="sng" dirty="0">
                <a:solidFill>
                  <a:srgbClr val="000000"/>
                </a:solidFill>
              </a:rPr>
              <a:t>nested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u="sng" dirty="0">
                <a:solidFill>
                  <a:srgbClr val="000000"/>
                </a:solidFill>
              </a:rPr>
              <a:t> statements</a:t>
            </a:r>
            <a:r>
              <a:rPr lang="en-US" altLang="en-US" dirty="0" smtClean="0">
                <a:solidFill>
                  <a:srgbClr val="000000"/>
                </a:solidFill>
              </a:rPr>
              <a:t>.</a:t>
            </a:r>
            <a:endParaRPr lang="tr-TR" altLang="en-US" dirty="0" smtClean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The following </a:t>
            </a:r>
            <a:r>
              <a:rPr lang="en-US" altLang="en-US" u="sng" dirty="0">
                <a:solidFill>
                  <a:srgbClr val="000000"/>
                </a:solidFill>
              </a:rPr>
              <a:t>nested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dirty="0">
                <a:solidFill>
                  <a:srgbClr val="000000"/>
                </a:solidFill>
              </a:rPr>
              <a:t> statement is from the function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minimum</a:t>
            </a:r>
            <a:r>
              <a:rPr lang="en-US" altLang="en-US" dirty="0">
                <a:solidFill>
                  <a:srgbClr val="000000"/>
                </a:solidFill>
              </a:rPr>
              <a:t> definition:</a:t>
            </a:r>
          </a:p>
          <a:p>
            <a:pPr marL="914400" lvl="2" indent="0">
              <a:buNone/>
            </a:pPr>
            <a:r>
              <a:rPr lang="en-US" altLang="en-US" sz="2800" dirty="0">
                <a:solidFill>
                  <a:srgbClr val="00BF00"/>
                </a:solidFill>
                <a:latin typeface="Consolas" panose="020B0609020204030204" pitchFamily="49" charset="0"/>
              </a:rPr>
              <a:t>// loop through rows of grades</a:t>
            </a:r>
            <a:br>
              <a:rPr lang="en-US" altLang="en-US" sz="2800" dirty="0">
                <a:solidFill>
                  <a:srgbClr val="00BF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size_t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pupils; ++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800" b="1" dirty="0">
                <a:solidFill>
                  <a:srgbClr val="00BF00"/>
                </a:solidFill>
                <a:latin typeface="Consolas" panose="020B0609020204030204" pitchFamily="49" charset="0"/>
              </a:rPr>
              <a:t>// loop through columns of grades</a:t>
            </a:r>
            <a:br>
              <a:rPr lang="en-US" altLang="en-US" sz="2800" b="1" dirty="0">
                <a:solidFill>
                  <a:srgbClr val="00BF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size_t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j =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 j &lt; tests; ++j) {</a:t>
            </a:r>
            <a:b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(grades[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][j] &lt;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lowGrade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lowGrade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= grades[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][j];</a:t>
            </a:r>
            <a:b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  <a:r>
              <a:rPr lang="en-US" altLang="en-US" sz="2800" b="1" dirty="0">
                <a:solidFill>
                  <a:srgbClr val="00BF00"/>
                </a:solidFill>
                <a:latin typeface="Consolas" panose="020B0609020204030204" pitchFamily="49" charset="0"/>
              </a:rPr>
              <a:t/>
            </a:r>
            <a:br>
              <a:rPr lang="en-US" altLang="en-US" sz="2800" b="1" dirty="0">
                <a:solidFill>
                  <a:srgbClr val="00BF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r>
              <a:rPr lang="en-US" altLang="en-US" sz="2800" b="1" dirty="0">
                <a:solidFill>
                  <a:srgbClr val="00BF00"/>
                </a:solidFill>
                <a:latin typeface="Consolas" panose="020B0609020204030204" pitchFamily="49" charset="0"/>
              </a:rPr>
              <a:t/>
            </a:r>
            <a:br>
              <a:rPr lang="en-US" altLang="en-US" sz="2800" b="1" dirty="0">
                <a:solidFill>
                  <a:srgbClr val="00BF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2800" b="1" dirty="0">
              <a:solidFill>
                <a:srgbClr val="00BF00"/>
              </a:solidFill>
              <a:latin typeface="Consolas" panose="020B0609020204030204" pitchFamily="49" charset="0"/>
            </a:endParaRPr>
          </a:p>
          <a:p>
            <a:pPr marL="0" indent="0" algn="just" eaLnBrk="1" hangingPunct="1"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14156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051" y="187704"/>
            <a:ext cx="10515600" cy="53562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Multidimensional Arrays (Cont.)</a:t>
            </a:r>
          </a:p>
        </p:txBody>
      </p:sp>
      <p:sp>
        <p:nvSpPr>
          <p:cNvPr id="192515" name="Text Placeholder 2"/>
          <p:cNvSpPr>
            <a:spLocks noGrp="1"/>
          </p:cNvSpPr>
          <p:nvPr>
            <p:ph type="body" idx="1"/>
          </p:nvPr>
        </p:nvSpPr>
        <p:spPr>
          <a:xfrm>
            <a:off x="122832" y="844501"/>
            <a:ext cx="11881514" cy="5876974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</a:rPr>
              <a:t>The </a:t>
            </a:r>
            <a:r>
              <a:rPr lang="en-US" altLang="en-US" sz="2600" b="1" u="sng" dirty="0">
                <a:solidFill>
                  <a:srgbClr val="000000"/>
                </a:solidFill>
              </a:rPr>
              <a:t>outer for</a:t>
            </a:r>
            <a:r>
              <a:rPr lang="en-US" altLang="en-US" sz="2600" dirty="0">
                <a:solidFill>
                  <a:srgbClr val="000000"/>
                </a:solidFill>
              </a:rPr>
              <a:t> statement begins by setting </a:t>
            </a:r>
            <a:r>
              <a:rPr lang="en-US" altLang="en-US" sz="2600" dirty="0" err="1">
                <a:solidFill>
                  <a:srgbClr val="000000"/>
                </a:solidFill>
              </a:rPr>
              <a:t>i</a:t>
            </a:r>
            <a:r>
              <a:rPr lang="en-US" altLang="en-US" sz="2600" dirty="0">
                <a:solidFill>
                  <a:srgbClr val="000000"/>
                </a:solidFill>
              </a:rPr>
              <a:t> (i.e., the </a:t>
            </a:r>
            <a:r>
              <a:rPr lang="en-US" altLang="en-US" sz="2600" u="sng" dirty="0">
                <a:solidFill>
                  <a:srgbClr val="000000"/>
                </a:solidFill>
              </a:rPr>
              <a:t>row index</a:t>
            </a:r>
            <a:r>
              <a:rPr lang="en-US" altLang="en-US" sz="2600" dirty="0">
                <a:solidFill>
                  <a:srgbClr val="000000"/>
                </a:solidFill>
              </a:rPr>
              <a:t>) to </a:t>
            </a:r>
            <a:r>
              <a:rPr lang="en-US" altLang="en-US" sz="2600" b="1" dirty="0">
                <a:solidFill>
                  <a:srgbClr val="000000"/>
                </a:solidFill>
              </a:rPr>
              <a:t>0</a:t>
            </a:r>
            <a:r>
              <a:rPr lang="en-US" altLang="en-US" sz="2600" dirty="0">
                <a:solidFill>
                  <a:srgbClr val="000000"/>
                </a:solidFill>
              </a:rPr>
              <a:t> so that the elements of that row (i.e., the </a:t>
            </a:r>
            <a:r>
              <a:rPr lang="en-US" altLang="en-US" sz="2600" u="sng" dirty="0">
                <a:solidFill>
                  <a:srgbClr val="000000"/>
                </a:solidFill>
              </a:rPr>
              <a:t>grades of the first student</a:t>
            </a:r>
            <a:r>
              <a:rPr lang="en-US" altLang="en-US" sz="2600" dirty="0">
                <a:solidFill>
                  <a:srgbClr val="000000"/>
                </a:solidFill>
              </a:rPr>
              <a:t>) can be </a:t>
            </a:r>
            <a:r>
              <a:rPr lang="en-US" altLang="en-US" sz="2600" u="sng" dirty="0">
                <a:solidFill>
                  <a:srgbClr val="000000"/>
                </a:solidFill>
              </a:rPr>
              <a:t>compared</a:t>
            </a:r>
            <a:r>
              <a:rPr lang="en-US" altLang="en-US" sz="2600" dirty="0">
                <a:solidFill>
                  <a:srgbClr val="000000"/>
                </a:solidFill>
              </a:rPr>
              <a:t> to variable </a:t>
            </a:r>
            <a:r>
              <a:rPr lang="en-US" altLang="en-US" sz="2600" b="1" dirty="0" err="1">
                <a:solidFill>
                  <a:srgbClr val="000000"/>
                </a:solidFill>
              </a:rPr>
              <a:t>lowGrade</a:t>
            </a:r>
            <a:r>
              <a:rPr lang="en-US" altLang="en-US" sz="2600" dirty="0">
                <a:solidFill>
                  <a:srgbClr val="000000"/>
                </a:solidFill>
              </a:rPr>
              <a:t> in the body of the </a:t>
            </a:r>
            <a:r>
              <a:rPr lang="en-US" altLang="en-US" sz="2600" u="sng" dirty="0">
                <a:solidFill>
                  <a:srgbClr val="000000"/>
                </a:solidFill>
              </a:rPr>
              <a:t>inner for statement</a:t>
            </a:r>
            <a:r>
              <a:rPr lang="en-US" altLang="en-US" sz="26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</a:rPr>
              <a:t>The </a:t>
            </a:r>
            <a:r>
              <a:rPr lang="en-US" altLang="en-US" sz="2600" b="1" u="sng" dirty="0">
                <a:solidFill>
                  <a:srgbClr val="000000"/>
                </a:solidFill>
              </a:rPr>
              <a:t>inner for</a:t>
            </a:r>
            <a:r>
              <a:rPr lang="en-US" altLang="en-US" sz="2600" dirty="0">
                <a:solidFill>
                  <a:srgbClr val="000000"/>
                </a:solidFill>
              </a:rPr>
              <a:t> statement </a:t>
            </a:r>
            <a:r>
              <a:rPr lang="en-US" altLang="en-US" sz="2600" u="sng" dirty="0">
                <a:solidFill>
                  <a:srgbClr val="000000"/>
                </a:solidFill>
              </a:rPr>
              <a:t>loops through the four grades</a:t>
            </a:r>
            <a:r>
              <a:rPr lang="en-US" altLang="en-US" sz="2600" dirty="0">
                <a:solidFill>
                  <a:srgbClr val="000000"/>
                </a:solidFill>
              </a:rPr>
              <a:t> of a </a:t>
            </a:r>
            <a:r>
              <a:rPr lang="en-US" altLang="en-US" sz="2600" u="sng" dirty="0">
                <a:solidFill>
                  <a:srgbClr val="000000"/>
                </a:solidFill>
              </a:rPr>
              <a:t>particular row</a:t>
            </a:r>
            <a:r>
              <a:rPr lang="en-US" altLang="en-US" sz="2600" dirty="0">
                <a:solidFill>
                  <a:srgbClr val="000000"/>
                </a:solidFill>
              </a:rPr>
              <a:t> and </a:t>
            </a:r>
            <a:r>
              <a:rPr lang="en-US" altLang="en-US" sz="2600" u="sng" dirty="0">
                <a:solidFill>
                  <a:srgbClr val="000000"/>
                </a:solidFill>
              </a:rPr>
              <a:t>compares</a:t>
            </a:r>
            <a:r>
              <a:rPr lang="en-US" altLang="en-US" sz="2600" dirty="0">
                <a:solidFill>
                  <a:srgbClr val="000000"/>
                </a:solidFill>
              </a:rPr>
              <a:t> each grade to </a:t>
            </a:r>
            <a:r>
              <a:rPr lang="en-US" altLang="en-US" sz="2600" b="1" dirty="0" err="1">
                <a:solidFill>
                  <a:srgbClr val="000000"/>
                </a:solidFill>
              </a:rPr>
              <a:t>lowGrade</a:t>
            </a:r>
            <a:r>
              <a:rPr lang="en-US" altLang="en-US" sz="26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</a:rPr>
              <a:t>If a grade is </a:t>
            </a:r>
            <a:r>
              <a:rPr lang="en-US" altLang="en-US" sz="2600" u="sng" dirty="0">
                <a:solidFill>
                  <a:srgbClr val="000000"/>
                </a:solidFill>
              </a:rPr>
              <a:t>less than </a:t>
            </a:r>
            <a:r>
              <a:rPr lang="en-US" altLang="en-US" sz="2600" u="sng" dirty="0" err="1">
                <a:solidFill>
                  <a:srgbClr val="000000"/>
                </a:solidFill>
              </a:rPr>
              <a:t>lowGrade</a:t>
            </a:r>
            <a:r>
              <a:rPr lang="en-US" altLang="en-US" sz="2600" dirty="0">
                <a:solidFill>
                  <a:srgbClr val="000000"/>
                </a:solidFill>
              </a:rPr>
              <a:t>, </a:t>
            </a:r>
            <a:r>
              <a:rPr lang="en-US" altLang="en-US" sz="2600" b="1" dirty="0" err="1">
                <a:solidFill>
                  <a:srgbClr val="000000"/>
                </a:solidFill>
              </a:rPr>
              <a:t>lowGrade</a:t>
            </a:r>
            <a:r>
              <a:rPr lang="en-US" altLang="en-US" sz="2600" dirty="0">
                <a:solidFill>
                  <a:srgbClr val="000000"/>
                </a:solidFill>
              </a:rPr>
              <a:t> is </a:t>
            </a:r>
            <a:r>
              <a:rPr lang="en-US" altLang="en-US" sz="2600" u="sng" dirty="0">
                <a:solidFill>
                  <a:srgbClr val="000000"/>
                </a:solidFill>
              </a:rPr>
              <a:t>set to that grade</a:t>
            </a:r>
            <a:r>
              <a:rPr lang="en-US" altLang="en-US" sz="2600" dirty="0">
                <a:solidFill>
                  <a:srgbClr val="000000"/>
                </a:solidFill>
              </a:rPr>
              <a:t>. </a:t>
            </a:r>
            <a:r>
              <a:rPr lang="en-US" altLang="en-US" sz="2600" dirty="0" smtClean="0">
                <a:solidFill>
                  <a:srgbClr val="000000"/>
                </a:solidFill>
              </a:rPr>
              <a:t>The </a:t>
            </a:r>
            <a:r>
              <a:rPr lang="en-US" altLang="en-US" sz="2600" b="1" u="sng" dirty="0">
                <a:solidFill>
                  <a:srgbClr val="000000"/>
                </a:solidFill>
              </a:rPr>
              <a:t>outer for</a:t>
            </a:r>
            <a:r>
              <a:rPr lang="en-US" altLang="en-US" sz="2600" dirty="0">
                <a:solidFill>
                  <a:srgbClr val="000000"/>
                </a:solidFill>
              </a:rPr>
              <a:t> statement then </a:t>
            </a:r>
            <a:r>
              <a:rPr lang="en-US" altLang="en-US" sz="2600" u="sng" dirty="0">
                <a:solidFill>
                  <a:srgbClr val="000000"/>
                </a:solidFill>
              </a:rPr>
              <a:t>increments the row index to 1</a:t>
            </a:r>
            <a:r>
              <a:rPr lang="en-US" altLang="en-US" sz="2600" dirty="0">
                <a:solidFill>
                  <a:srgbClr val="000000"/>
                </a:solidFill>
              </a:rPr>
              <a:t>. </a:t>
            </a:r>
            <a:r>
              <a:rPr lang="en-US" altLang="en-US" sz="2600" dirty="0" smtClean="0">
                <a:solidFill>
                  <a:srgbClr val="000000"/>
                </a:solidFill>
              </a:rPr>
              <a:t>The </a:t>
            </a:r>
            <a:r>
              <a:rPr lang="en-US" altLang="en-US" sz="2600" dirty="0">
                <a:solidFill>
                  <a:srgbClr val="000000"/>
                </a:solidFill>
              </a:rPr>
              <a:t>elements of that row are </a:t>
            </a:r>
            <a:r>
              <a:rPr lang="en-US" altLang="en-US" sz="2600" u="sng" dirty="0">
                <a:solidFill>
                  <a:srgbClr val="000000"/>
                </a:solidFill>
              </a:rPr>
              <a:t>compared</a:t>
            </a:r>
            <a:r>
              <a:rPr lang="en-US" altLang="en-US" sz="2600" dirty="0">
                <a:solidFill>
                  <a:srgbClr val="000000"/>
                </a:solidFill>
              </a:rPr>
              <a:t> to variable </a:t>
            </a:r>
            <a:r>
              <a:rPr lang="en-US" altLang="en-US" sz="2600" b="1" dirty="0" err="1">
                <a:solidFill>
                  <a:srgbClr val="000000"/>
                </a:solidFill>
              </a:rPr>
              <a:t>lowGrade</a:t>
            </a:r>
            <a:r>
              <a:rPr lang="en-US" altLang="en-US" sz="2600" dirty="0">
                <a:solidFill>
                  <a:srgbClr val="000000"/>
                </a:solidFill>
              </a:rPr>
              <a:t>. </a:t>
            </a:r>
            <a:endParaRPr lang="tr-TR" altLang="en-US" sz="2600" dirty="0" smtClean="0">
              <a:solidFill>
                <a:srgbClr val="000000"/>
              </a:solidFill>
            </a:endParaRPr>
          </a:p>
          <a:p>
            <a:pPr marL="914400" lvl="2" indent="0">
              <a:buNone/>
            </a:pPr>
            <a:r>
              <a:rPr lang="en-US" altLang="en-US" dirty="0">
                <a:solidFill>
                  <a:srgbClr val="00BF00"/>
                </a:solidFill>
                <a:latin typeface="Consolas" panose="020B0609020204030204" pitchFamily="49" charset="0"/>
              </a:rPr>
              <a:t>// loop through rows of grades</a:t>
            </a:r>
            <a:br>
              <a:rPr lang="en-US" altLang="en-US" dirty="0">
                <a:solidFill>
                  <a:srgbClr val="00BF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size_t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&lt; pupils; ++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>
                <a:solidFill>
                  <a:srgbClr val="00BF00"/>
                </a:solidFill>
                <a:latin typeface="Consolas" panose="020B0609020204030204" pitchFamily="49" charset="0"/>
              </a:rPr>
              <a:t>// loop through columns of grades</a:t>
            </a:r>
            <a:br>
              <a:rPr lang="en-US" altLang="en-US" b="1" dirty="0">
                <a:solidFill>
                  <a:srgbClr val="00BF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size_t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j = 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 j &lt; tests; ++j) {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(grades[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][j] &lt;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lowGrade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lowGrade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grades[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][j];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  <a:r>
              <a:rPr lang="en-US" altLang="en-US" b="1" dirty="0">
                <a:solidFill>
                  <a:srgbClr val="00BF00"/>
                </a:solidFill>
                <a:latin typeface="Consolas" panose="020B0609020204030204" pitchFamily="49" charset="0"/>
              </a:rPr>
              <a:t/>
            </a:r>
            <a:br>
              <a:rPr lang="en-US" altLang="en-US" b="1" dirty="0">
                <a:solidFill>
                  <a:srgbClr val="00BF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r>
              <a:rPr lang="en-US" altLang="en-US" b="1" dirty="0">
                <a:solidFill>
                  <a:srgbClr val="00BF00"/>
                </a:solidFill>
                <a:latin typeface="Consolas" panose="020B0609020204030204" pitchFamily="49" charset="0"/>
              </a:rPr>
              <a:t/>
            </a:r>
            <a:br>
              <a:rPr lang="en-US" altLang="en-US" b="1" dirty="0">
                <a:solidFill>
                  <a:srgbClr val="00BF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b="1" dirty="0">
              <a:solidFill>
                <a:srgbClr val="00BF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32398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107" y="160409"/>
            <a:ext cx="10515600" cy="53562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6.11 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Multidimensional Arrays (Cont.)</a:t>
            </a:r>
          </a:p>
        </p:txBody>
      </p:sp>
      <p:sp>
        <p:nvSpPr>
          <p:cNvPr id="193539" name="Text Placeholder 2"/>
          <p:cNvSpPr>
            <a:spLocks noGrp="1"/>
          </p:cNvSpPr>
          <p:nvPr>
            <p:ph type="body" idx="1"/>
          </p:nvPr>
        </p:nvSpPr>
        <p:spPr>
          <a:xfrm>
            <a:off x="183107" y="747449"/>
            <a:ext cx="11867866" cy="5851194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</a:t>
            </a:r>
            <a:r>
              <a:rPr lang="en-US" altLang="en-US" sz="2500" b="1" u="sng" dirty="0">
                <a:solidFill>
                  <a:srgbClr val="000000"/>
                </a:solidFill>
              </a:rPr>
              <a:t>outer for</a:t>
            </a:r>
            <a:r>
              <a:rPr lang="en-US" altLang="en-US" sz="2500" dirty="0">
                <a:solidFill>
                  <a:srgbClr val="000000"/>
                </a:solidFill>
              </a:rPr>
              <a:t> statement then </a:t>
            </a:r>
            <a:r>
              <a:rPr lang="en-US" altLang="en-US" sz="2500" u="sng" dirty="0">
                <a:solidFill>
                  <a:srgbClr val="000000"/>
                </a:solidFill>
              </a:rPr>
              <a:t>increments</a:t>
            </a:r>
            <a:r>
              <a:rPr lang="en-US" altLang="en-US" sz="2500" dirty="0">
                <a:solidFill>
                  <a:srgbClr val="000000"/>
                </a:solidFill>
              </a:rPr>
              <a:t> the </a:t>
            </a:r>
            <a:r>
              <a:rPr lang="en-US" altLang="en-US" sz="2500" u="sng" dirty="0">
                <a:solidFill>
                  <a:srgbClr val="000000"/>
                </a:solidFill>
              </a:rPr>
              <a:t>row index to 2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  <a:r>
              <a:rPr lang="en-US" altLang="en-US" sz="2500" dirty="0" smtClean="0">
                <a:solidFill>
                  <a:srgbClr val="000000"/>
                </a:solidFill>
              </a:rPr>
              <a:t>The </a:t>
            </a:r>
            <a:r>
              <a:rPr lang="en-US" altLang="en-US" sz="2500" dirty="0">
                <a:solidFill>
                  <a:srgbClr val="000000"/>
                </a:solidFill>
              </a:rPr>
              <a:t>elements of that row are </a:t>
            </a:r>
            <a:r>
              <a:rPr lang="en-US" altLang="en-US" sz="2500" u="sng" dirty="0">
                <a:solidFill>
                  <a:srgbClr val="000000"/>
                </a:solidFill>
              </a:rPr>
              <a:t>compared</a:t>
            </a:r>
            <a:r>
              <a:rPr lang="en-US" altLang="en-US" sz="2500" dirty="0">
                <a:solidFill>
                  <a:srgbClr val="000000"/>
                </a:solidFill>
              </a:rPr>
              <a:t> to variable </a:t>
            </a:r>
            <a:r>
              <a:rPr lang="en-US" altLang="en-US" sz="2500" b="1" dirty="0" err="1">
                <a:solidFill>
                  <a:srgbClr val="000000"/>
                </a:solidFill>
              </a:rPr>
              <a:t>lowGrade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When execution of the </a:t>
            </a:r>
            <a:r>
              <a:rPr lang="en-US" altLang="en-US" sz="2500" i="1" u="sng" dirty="0">
                <a:solidFill>
                  <a:srgbClr val="000000"/>
                </a:solidFill>
              </a:rPr>
              <a:t>nested</a:t>
            </a:r>
            <a:r>
              <a:rPr lang="en-US" altLang="en-US" sz="2500" u="sng" dirty="0">
                <a:solidFill>
                  <a:srgbClr val="000000"/>
                </a:solidFill>
              </a:rPr>
              <a:t> statement is complete</a:t>
            </a:r>
            <a:r>
              <a:rPr lang="en-US" altLang="en-US" sz="2500" dirty="0">
                <a:solidFill>
                  <a:srgbClr val="000000"/>
                </a:solidFill>
              </a:rPr>
              <a:t>, </a:t>
            </a:r>
            <a:r>
              <a:rPr lang="en-US" altLang="en-US" sz="2500" b="1" dirty="0" err="1">
                <a:solidFill>
                  <a:srgbClr val="000000"/>
                </a:solidFill>
              </a:rPr>
              <a:t>lowGrade</a:t>
            </a:r>
            <a:r>
              <a:rPr lang="en-US" altLang="en-US" sz="2500" dirty="0">
                <a:solidFill>
                  <a:srgbClr val="000000"/>
                </a:solidFill>
              </a:rPr>
              <a:t> contains the </a:t>
            </a:r>
            <a:r>
              <a:rPr lang="en-US" altLang="en-US" sz="2500" b="1" u="sng" dirty="0">
                <a:solidFill>
                  <a:srgbClr val="000000"/>
                </a:solidFill>
              </a:rPr>
              <a:t>smallest grade</a:t>
            </a:r>
            <a:r>
              <a:rPr lang="en-US" altLang="en-US" sz="2500" u="sng" dirty="0">
                <a:solidFill>
                  <a:srgbClr val="000000"/>
                </a:solidFill>
              </a:rPr>
              <a:t> in the two-dimensional array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Function </a:t>
            </a:r>
            <a:r>
              <a:rPr lang="en-US" altLang="en-US" sz="2500" u="sng" dirty="0">
                <a:solidFill>
                  <a:srgbClr val="000000"/>
                </a:solidFill>
              </a:rPr>
              <a:t>maximum</a:t>
            </a:r>
            <a:r>
              <a:rPr lang="en-US" altLang="en-US" sz="2500" dirty="0">
                <a:solidFill>
                  <a:srgbClr val="000000"/>
                </a:solidFill>
              </a:rPr>
              <a:t> works </a:t>
            </a:r>
            <a:r>
              <a:rPr lang="en-US" altLang="en-US" sz="2500" u="sng" dirty="0">
                <a:solidFill>
                  <a:srgbClr val="000000"/>
                </a:solidFill>
              </a:rPr>
              <a:t>similarly to function minimum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Function </a:t>
            </a:r>
            <a:r>
              <a:rPr lang="en-US" altLang="en-US" sz="2500" b="1" dirty="0">
                <a:solidFill>
                  <a:srgbClr val="000000"/>
                </a:solidFill>
              </a:rPr>
              <a:t>average</a:t>
            </a:r>
            <a:r>
              <a:rPr lang="en-US" altLang="en-US" sz="2500" dirty="0">
                <a:solidFill>
                  <a:srgbClr val="000000"/>
                </a:solidFill>
              </a:rPr>
              <a:t> takes </a:t>
            </a:r>
            <a:r>
              <a:rPr lang="en-US" altLang="en-US" sz="2500" u="sng" dirty="0">
                <a:solidFill>
                  <a:srgbClr val="000000"/>
                </a:solidFill>
              </a:rPr>
              <a:t>two arguments</a:t>
            </a:r>
            <a:r>
              <a:rPr lang="en-US" altLang="en-US" sz="2500" dirty="0" smtClean="0">
                <a:solidFill>
                  <a:srgbClr val="000000"/>
                </a:solidFill>
              </a:rPr>
              <a:t>—</a:t>
            </a:r>
            <a:endParaRPr lang="tr-TR" altLang="en-US" sz="2500" dirty="0" smtClean="0">
              <a:solidFill>
                <a:srgbClr val="000000"/>
              </a:solidFill>
            </a:endParaRPr>
          </a:p>
          <a:p>
            <a:pPr lvl="1" algn="just"/>
            <a:r>
              <a:rPr lang="en-US" altLang="en-US" sz="2500" dirty="0" smtClean="0">
                <a:solidFill>
                  <a:srgbClr val="000000"/>
                </a:solidFill>
              </a:rPr>
              <a:t>a </a:t>
            </a:r>
            <a:r>
              <a:rPr lang="en-US" altLang="en-US" sz="2500" b="1" u="sng" dirty="0">
                <a:solidFill>
                  <a:srgbClr val="000000"/>
                </a:solidFill>
              </a:rPr>
              <a:t>one-dimensional array</a:t>
            </a:r>
            <a:r>
              <a:rPr lang="en-US" altLang="en-US" sz="2500" dirty="0">
                <a:solidFill>
                  <a:srgbClr val="000000"/>
                </a:solidFill>
              </a:rPr>
              <a:t> of test results for a </a:t>
            </a:r>
            <a:r>
              <a:rPr lang="en-US" altLang="en-US" sz="2500" u="sng" dirty="0">
                <a:solidFill>
                  <a:srgbClr val="000000"/>
                </a:solidFill>
              </a:rPr>
              <a:t>particular student</a:t>
            </a:r>
            <a:r>
              <a:rPr lang="en-US" altLang="en-US" sz="2500" dirty="0">
                <a:solidFill>
                  <a:srgbClr val="000000"/>
                </a:solidFill>
              </a:rPr>
              <a:t> called </a:t>
            </a:r>
            <a:r>
              <a:rPr lang="en-US" altLang="en-US" sz="2500" b="1" dirty="0" err="1">
                <a:solidFill>
                  <a:srgbClr val="000000"/>
                </a:solidFill>
              </a:rPr>
              <a:t>setOfGrades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endParaRPr lang="tr-TR" altLang="en-US" sz="2500" dirty="0" smtClean="0">
              <a:solidFill>
                <a:srgbClr val="000000"/>
              </a:solidFill>
            </a:endParaRPr>
          </a:p>
          <a:p>
            <a:pPr lvl="1" algn="just"/>
            <a:r>
              <a:rPr lang="en-US" altLang="en-US" sz="2500" dirty="0" smtClean="0">
                <a:solidFill>
                  <a:srgbClr val="000000"/>
                </a:solidFill>
              </a:rPr>
              <a:t>and </a:t>
            </a:r>
            <a:r>
              <a:rPr lang="en-US" altLang="en-US" sz="2500" dirty="0">
                <a:solidFill>
                  <a:srgbClr val="000000"/>
                </a:solidFill>
              </a:rPr>
              <a:t>the </a:t>
            </a:r>
            <a:r>
              <a:rPr lang="en-US" altLang="en-US" sz="2500" u="sng" dirty="0">
                <a:solidFill>
                  <a:srgbClr val="000000"/>
                </a:solidFill>
              </a:rPr>
              <a:t>number of test results</a:t>
            </a:r>
            <a:r>
              <a:rPr lang="en-US" altLang="en-US" sz="2500" dirty="0">
                <a:solidFill>
                  <a:srgbClr val="000000"/>
                </a:solidFill>
              </a:rPr>
              <a:t> in the array. </a:t>
            </a:r>
            <a:endParaRPr lang="tr-TR" altLang="en-US" sz="2500" dirty="0" smtClean="0">
              <a:solidFill>
                <a:srgbClr val="000000"/>
              </a:solidFill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en-US" sz="25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119</a:t>
            </a:fld>
            <a:endParaRPr lang="en-US" altLang="en-US" dirty="0"/>
          </a:p>
        </p:txBody>
      </p:sp>
      <p:pic>
        <p:nvPicPr>
          <p:cNvPr id="7" name="Picture 6" descr="chtp8_06_Page_82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9" r="19589" b="53233"/>
          <a:stretch/>
        </p:blipFill>
        <p:spPr>
          <a:xfrm>
            <a:off x="2032888" y="4252912"/>
            <a:ext cx="6577712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873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881" y="193117"/>
            <a:ext cx="10515600" cy="56292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 Examples (Cont.) </a:t>
            </a:r>
          </a:p>
        </p:txBody>
      </p:sp>
      <p:sp>
        <p:nvSpPr>
          <p:cNvPr id="33795" name="Text Placeholder 2"/>
          <p:cNvSpPr>
            <a:spLocks noGrp="1"/>
          </p:cNvSpPr>
          <p:nvPr>
            <p:ph type="body" idx="1"/>
          </p:nvPr>
        </p:nvSpPr>
        <p:spPr>
          <a:xfrm>
            <a:off x="169460" y="756039"/>
            <a:ext cx="11908808" cy="4351338"/>
          </a:xfrm>
        </p:spPr>
        <p:txBody>
          <a:bodyPr/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array definition </a:t>
            </a:r>
          </a:p>
          <a:p>
            <a:pPr marL="914400" lvl="2" indent="0" algn="ctr" eaLnBrk="1" hangingPunct="1">
              <a:buNone/>
            </a:pPr>
            <a:r>
              <a:rPr lang="pt-BR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n[</a:t>
            </a:r>
            <a:r>
              <a:rPr lang="pt-BR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5</a:t>
            </a:r>
            <a:r>
              <a:rPr lang="pt-B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] = {</a:t>
            </a:r>
            <a:r>
              <a:rPr lang="pt-BR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32</a:t>
            </a:r>
            <a:r>
              <a:rPr lang="pt-B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27</a:t>
            </a:r>
            <a:r>
              <a:rPr lang="pt-B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64</a:t>
            </a:r>
            <a:r>
              <a:rPr lang="pt-B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18</a:t>
            </a:r>
            <a:r>
              <a:rPr lang="pt-B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95</a:t>
            </a:r>
            <a:r>
              <a:rPr lang="pt-B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14</a:t>
            </a:r>
            <a:r>
              <a:rPr lang="pt-B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}; </a:t>
            </a:r>
          </a:p>
          <a:p>
            <a:pPr algn="just" eaLnBrk="1" hangingPunct="1"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	causes a </a:t>
            </a:r>
            <a:r>
              <a:rPr lang="en-US" altLang="en-US" u="sng" dirty="0">
                <a:solidFill>
                  <a:srgbClr val="000000"/>
                </a:solidFill>
              </a:rPr>
              <a:t>syntax error</a:t>
            </a:r>
            <a:r>
              <a:rPr lang="en-US" altLang="en-US" dirty="0">
                <a:solidFill>
                  <a:srgbClr val="000000"/>
                </a:solidFill>
              </a:rPr>
              <a:t> because there are </a:t>
            </a:r>
            <a:r>
              <a:rPr lang="en-US" altLang="en-US" u="sng" dirty="0">
                <a:solidFill>
                  <a:srgbClr val="000000"/>
                </a:solidFill>
              </a:rPr>
              <a:t>six initializers</a:t>
            </a:r>
            <a:r>
              <a:rPr lang="en-US" altLang="en-US" dirty="0">
                <a:solidFill>
                  <a:srgbClr val="000000"/>
                </a:solidFill>
              </a:rPr>
              <a:t> and </a:t>
            </a:r>
            <a:r>
              <a:rPr lang="en-US" altLang="en-US" i="1" u="sng" dirty="0">
                <a:solidFill>
                  <a:srgbClr val="000000"/>
                </a:solidFill>
              </a:rPr>
              <a:t>only</a:t>
            </a:r>
            <a:r>
              <a:rPr lang="en-US" altLang="en-US" u="sng" dirty="0">
                <a:solidFill>
                  <a:srgbClr val="000000"/>
                </a:solidFill>
              </a:rPr>
              <a:t> five array elements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  <a:endParaRPr lang="tr-TR" altLang="en-US" dirty="0">
              <a:solidFill>
                <a:srgbClr val="000000"/>
              </a:solidFill>
            </a:endParaRPr>
          </a:p>
          <a:p>
            <a:pPr algn="just"/>
            <a:r>
              <a:rPr lang="en-US" altLang="en-US" dirty="0">
                <a:solidFill>
                  <a:srgbClr val="000000"/>
                </a:solidFill>
              </a:rPr>
              <a:t>If the </a:t>
            </a:r>
            <a:r>
              <a:rPr lang="en-US" altLang="en-US" u="sng" dirty="0">
                <a:solidFill>
                  <a:srgbClr val="000000"/>
                </a:solidFill>
              </a:rPr>
              <a:t>array size is </a:t>
            </a:r>
            <a:r>
              <a:rPr lang="en-US" altLang="en-US" i="1" u="sng" dirty="0">
                <a:solidFill>
                  <a:srgbClr val="000000"/>
                </a:solidFill>
              </a:rPr>
              <a:t>omitted</a:t>
            </a:r>
            <a:r>
              <a:rPr lang="en-US" altLang="en-US" dirty="0">
                <a:solidFill>
                  <a:srgbClr val="000000"/>
                </a:solidFill>
              </a:rPr>
              <a:t> from a definition with an initializer list, the </a:t>
            </a:r>
            <a:r>
              <a:rPr lang="en-US" altLang="en-US" u="sng" dirty="0">
                <a:solidFill>
                  <a:srgbClr val="000000"/>
                </a:solidFill>
              </a:rPr>
              <a:t>number of elements in the array</a:t>
            </a:r>
            <a:r>
              <a:rPr lang="en-US" altLang="en-US" dirty="0">
                <a:solidFill>
                  <a:srgbClr val="000000"/>
                </a:solidFill>
              </a:rPr>
              <a:t> will be the </a:t>
            </a:r>
            <a:r>
              <a:rPr lang="en-US" altLang="en-US" u="sng" dirty="0">
                <a:solidFill>
                  <a:srgbClr val="000000"/>
                </a:solidFill>
              </a:rPr>
              <a:t>number of elements in the initializer list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/>
            <a:r>
              <a:rPr lang="en-US" altLang="en-US" dirty="0">
                <a:solidFill>
                  <a:srgbClr val="000000"/>
                </a:solidFill>
              </a:rPr>
              <a:t>For example, </a:t>
            </a:r>
          </a:p>
          <a:p>
            <a:pPr marL="914400" lvl="2" indent="0" algn="ctr">
              <a:buNone/>
            </a:pPr>
            <a:r>
              <a:rPr lang="pt-BR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n[] = {</a:t>
            </a:r>
            <a:r>
              <a:rPr lang="pt-BR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pt-B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pt-B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3</a:t>
            </a:r>
            <a:r>
              <a:rPr lang="pt-B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4</a:t>
            </a:r>
            <a:r>
              <a:rPr lang="pt-B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5</a:t>
            </a:r>
            <a:r>
              <a:rPr lang="pt-B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algn="just">
              <a:buNone/>
            </a:pPr>
            <a:r>
              <a:rPr lang="en-US" altLang="en-US" dirty="0">
                <a:solidFill>
                  <a:srgbClr val="000000"/>
                </a:solidFill>
              </a:rPr>
              <a:t>	would create a </a:t>
            </a:r>
            <a:r>
              <a:rPr lang="en-US" altLang="en-US" u="sng" dirty="0">
                <a:solidFill>
                  <a:srgbClr val="000000"/>
                </a:solidFill>
              </a:rPr>
              <a:t>five-element array</a:t>
            </a:r>
            <a:r>
              <a:rPr lang="en-US" altLang="en-US" dirty="0">
                <a:solidFill>
                  <a:srgbClr val="000000"/>
                </a:solidFill>
              </a:rPr>
              <a:t> initialized with the indicated values. </a:t>
            </a:r>
          </a:p>
          <a:p>
            <a:pPr eaLnBrk="1" hangingPunct="1">
              <a:buFont typeface="Wingdings 3" panose="05040102010807070707" pitchFamily="18" charset="2"/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pic>
        <p:nvPicPr>
          <p:cNvPr id="6" name="Picture 5" descr="chtp8_06_Page_11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" t="5572" r="3041" b="81493"/>
          <a:stretch/>
        </p:blipFill>
        <p:spPr>
          <a:xfrm>
            <a:off x="2429303" y="4895209"/>
            <a:ext cx="6887531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tp8_06_Page_12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" t="5373" r="3503" b="76717"/>
          <a:stretch/>
        </p:blipFill>
        <p:spPr>
          <a:xfrm>
            <a:off x="2486737" y="5728164"/>
            <a:ext cx="6834228" cy="1014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58533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347" y="187705"/>
            <a:ext cx="10515600" cy="617514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Multidimensional Arrays (Cont.)</a:t>
            </a:r>
          </a:p>
        </p:txBody>
      </p:sp>
      <p:sp>
        <p:nvSpPr>
          <p:cNvPr id="194563" name="Text Placeholder 2"/>
          <p:cNvSpPr>
            <a:spLocks noGrp="1"/>
          </p:cNvSpPr>
          <p:nvPr>
            <p:ph type="body" idx="1"/>
          </p:nvPr>
        </p:nvSpPr>
        <p:spPr>
          <a:xfrm>
            <a:off x="155811" y="870280"/>
            <a:ext cx="11908809" cy="3210399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600" dirty="0">
                <a:solidFill>
                  <a:srgbClr val="000000"/>
                </a:solidFill>
              </a:rPr>
              <a:t>When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average</a:t>
            </a:r>
            <a:r>
              <a:rPr lang="en-US" altLang="en-US" sz="2600" dirty="0">
                <a:solidFill>
                  <a:srgbClr val="000000"/>
                </a:solidFill>
              </a:rPr>
              <a:t> is called, the </a:t>
            </a:r>
            <a:r>
              <a:rPr lang="en-US" altLang="en-US" sz="2600" u="sng" dirty="0">
                <a:solidFill>
                  <a:srgbClr val="000000"/>
                </a:solidFill>
              </a:rPr>
              <a:t>first argument</a:t>
            </a:r>
            <a:r>
              <a:rPr lang="en-US" altLang="en-US" sz="2600" dirty="0">
                <a:solidFill>
                  <a:srgbClr val="000000"/>
                </a:solidFill>
              </a:rPr>
              <a:t>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studentGrades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[student]</a:t>
            </a:r>
            <a:r>
              <a:rPr lang="en-US" altLang="en-US" sz="2600" dirty="0">
                <a:solidFill>
                  <a:srgbClr val="000000"/>
                </a:solidFill>
              </a:rPr>
              <a:t> is passed.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600" dirty="0">
                <a:solidFill>
                  <a:srgbClr val="000000"/>
                </a:solidFill>
              </a:rPr>
              <a:t>This causes the </a:t>
            </a:r>
            <a:r>
              <a:rPr lang="en-US" altLang="en-US" sz="2600" b="1" u="sng" dirty="0">
                <a:solidFill>
                  <a:srgbClr val="000000"/>
                </a:solidFill>
              </a:rPr>
              <a:t>address of one row</a:t>
            </a:r>
            <a:r>
              <a:rPr lang="en-US" altLang="en-US" sz="2600" dirty="0">
                <a:solidFill>
                  <a:srgbClr val="000000"/>
                </a:solidFill>
              </a:rPr>
              <a:t> of the two-dimensional array to be </a:t>
            </a:r>
            <a:r>
              <a:rPr lang="en-US" altLang="en-US" sz="2600" u="sng" dirty="0">
                <a:solidFill>
                  <a:srgbClr val="000000"/>
                </a:solidFill>
              </a:rPr>
              <a:t>passed to </a:t>
            </a:r>
            <a:r>
              <a:rPr lang="en-US" alt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average</a:t>
            </a:r>
            <a:r>
              <a:rPr lang="en-US" altLang="en-US" sz="26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600" dirty="0">
                <a:solidFill>
                  <a:srgbClr val="000000"/>
                </a:solidFill>
              </a:rPr>
              <a:t>The argument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studentGrades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[1]</a:t>
            </a:r>
            <a:r>
              <a:rPr lang="en-US" altLang="en-US" sz="2600" dirty="0">
                <a:solidFill>
                  <a:srgbClr val="000000"/>
                </a:solidFill>
              </a:rPr>
              <a:t> is the </a:t>
            </a:r>
            <a:r>
              <a:rPr lang="en-US" altLang="en-US" sz="2600" b="1" u="sng" dirty="0">
                <a:solidFill>
                  <a:srgbClr val="000000"/>
                </a:solidFill>
              </a:rPr>
              <a:t>starting address of row 1</a:t>
            </a:r>
            <a:r>
              <a:rPr lang="en-US" altLang="en-US" sz="2600" dirty="0">
                <a:solidFill>
                  <a:srgbClr val="000000"/>
                </a:solidFill>
              </a:rPr>
              <a:t> of the array.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600" dirty="0">
                <a:solidFill>
                  <a:srgbClr val="000000"/>
                </a:solidFill>
              </a:rPr>
              <a:t>Remember that a </a:t>
            </a:r>
            <a:r>
              <a:rPr lang="en-US" altLang="en-US" sz="2600" u="sng" dirty="0">
                <a:solidFill>
                  <a:srgbClr val="000000"/>
                </a:solidFill>
              </a:rPr>
              <a:t>two-dimensional array</a:t>
            </a:r>
            <a:r>
              <a:rPr lang="en-US" altLang="en-US" sz="2600" dirty="0">
                <a:solidFill>
                  <a:srgbClr val="000000"/>
                </a:solidFill>
              </a:rPr>
              <a:t> is basically an </a:t>
            </a:r>
            <a:r>
              <a:rPr lang="en-US" altLang="en-US" sz="2600" u="sng" dirty="0">
                <a:solidFill>
                  <a:srgbClr val="000000"/>
                </a:solidFill>
              </a:rPr>
              <a:t>array of one-dimensional arrays</a:t>
            </a:r>
            <a:r>
              <a:rPr lang="en-US" altLang="en-US" sz="2600" dirty="0">
                <a:solidFill>
                  <a:srgbClr val="000000"/>
                </a:solidFill>
              </a:rPr>
              <a:t> and that the </a:t>
            </a:r>
            <a:r>
              <a:rPr lang="en-US" altLang="en-US" sz="2600" b="1" u="sng" dirty="0">
                <a:solidFill>
                  <a:srgbClr val="000000"/>
                </a:solidFill>
              </a:rPr>
              <a:t>name of a one-dimensional array</a:t>
            </a:r>
            <a:r>
              <a:rPr lang="en-US" altLang="en-US" sz="2600" dirty="0">
                <a:solidFill>
                  <a:srgbClr val="000000"/>
                </a:solidFill>
              </a:rPr>
              <a:t> is the </a:t>
            </a:r>
            <a:r>
              <a:rPr lang="en-US" altLang="en-US" sz="2600" b="1" u="sng" dirty="0">
                <a:solidFill>
                  <a:srgbClr val="000000"/>
                </a:solidFill>
              </a:rPr>
              <a:t>address of the array in memory</a:t>
            </a:r>
            <a:r>
              <a:rPr lang="en-US" altLang="en-US" sz="26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600" dirty="0">
                <a:solidFill>
                  <a:srgbClr val="000000"/>
                </a:solidFill>
              </a:rPr>
              <a:t>Function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average</a:t>
            </a:r>
            <a:r>
              <a:rPr lang="en-US" altLang="en-US" sz="2600" dirty="0">
                <a:solidFill>
                  <a:srgbClr val="000000"/>
                </a:solidFill>
              </a:rPr>
              <a:t> calculates the </a:t>
            </a:r>
            <a:r>
              <a:rPr lang="en-US" altLang="en-US" sz="2600" u="sng" dirty="0">
                <a:solidFill>
                  <a:srgbClr val="000000"/>
                </a:solidFill>
              </a:rPr>
              <a:t>sum of the array elements</a:t>
            </a:r>
            <a:r>
              <a:rPr lang="en-US" altLang="en-US" sz="2600" dirty="0">
                <a:solidFill>
                  <a:srgbClr val="000000"/>
                </a:solidFill>
              </a:rPr>
              <a:t>, divides the total by the number of test results and returns the floating-point result.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120</a:t>
            </a:fld>
            <a:endParaRPr lang="en-US" altLang="en-US" dirty="0"/>
          </a:p>
        </p:txBody>
      </p:sp>
      <p:pic>
        <p:nvPicPr>
          <p:cNvPr id="6" name="Picture 5" descr="chtp8_06_Page_82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9" r="19589" b="53233"/>
          <a:stretch/>
        </p:blipFill>
        <p:spPr>
          <a:xfrm>
            <a:off x="2701628" y="4435475"/>
            <a:ext cx="6577712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20032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94" y="215001"/>
            <a:ext cx="10515600" cy="590218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Variable-Length Arrays</a:t>
            </a:r>
          </a:p>
        </p:txBody>
      </p:sp>
      <p:sp>
        <p:nvSpPr>
          <p:cNvPr id="195587" name="Text Placeholder 2"/>
          <p:cNvSpPr>
            <a:spLocks noGrp="1"/>
          </p:cNvSpPr>
          <p:nvPr>
            <p:ph type="body" idx="1"/>
          </p:nvPr>
        </p:nvSpPr>
        <p:spPr>
          <a:xfrm>
            <a:off x="155811" y="993111"/>
            <a:ext cx="11881513" cy="5585111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3200" dirty="0">
                <a:solidFill>
                  <a:srgbClr val="000000"/>
                </a:solidFill>
              </a:rPr>
              <a:t>In early versions of C, all </a:t>
            </a:r>
            <a:r>
              <a:rPr lang="en-US" altLang="en-US" sz="3200" u="sng" dirty="0">
                <a:solidFill>
                  <a:srgbClr val="000000"/>
                </a:solidFill>
              </a:rPr>
              <a:t>arrays had constant size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3200" dirty="0">
                <a:solidFill>
                  <a:srgbClr val="000000"/>
                </a:solidFill>
              </a:rPr>
              <a:t>But what if you </a:t>
            </a:r>
            <a:r>
              <a:rPr lang="en-US" altLang="en-US" sz="3200" u="sng" dirty="0">
                <a:solidFill>
                  <a:srgbClr val="000000"/>
                </a:solidFill>
              </a:rPr>
              <a:t>don’t know an array’s size</a:t>
            </a:r>
            <a:r>
              <a:rPr lang="en-US" altLang="en-US" sz="3200" dirty="0">
                <a:solidFill>
                  <a:srgbClr val="000000"/>
                </a:solidFill>
              </a:rPr>
              <a:t> at </a:t>
            </a:r>
            <a:r>
              <a:rPr lang="en-US" altLang="en-US" sz="3200" u="sng" dirty="0">
                <a:solidFill>
                  <a:srgbClr val="000000"/>
                </a:solidFill>
              </a:rPr>
              <a:t>compilation time</a:t>
            </a:r>
            <a:r>
              <a:rPr lang="en-US" altLang="en-US" sz="3200" dirty="0">
                <a:solidFill>
                  <a:srgbClr val="000000"/>
                </a:solidFill>
              </a:rPr>
              <a:t>?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3200" dirty="0">
                <a:solidFill>
                  <a:srgbClr val="000000"/>
                </a:solidFill>
              </a:rPr>
              <a:t>To handle this, you’d have to use </a:t>
            </a:r>
            <a:r>
              <a:rPr lang="en-US" altLang="en-US" sz="3200" b="1" dirty="0">
                <a:solidFill>
                  <a:srgbClr val="0000FF"/>
                </a:solidFill>
              </a:rPr>
              <a:t>dynamic memory </a:t>
            </a:r>
            <a:r>
              <a:rPr lang="en-US" altLang="en-US" sz="3200" b="1" dirty="0" smtClean="0">
                <a:solidFill>
                  <a:srgbClr val="0000FF"/>
                </a:solidFill>
              </a:rPr>
              <a:t>allocation</a:t>
            </a:r>
            <a:r>
              <a:rPr lang="tr-TR" altLang="en-US" sz="32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3200" dirty="0" smtClean="0">
                <a:solidFill>
                  <a:srgbClr val="000000"/>
                </a:solidFill>
              </a:rPr>
              <a:t>with </a:t>
            </a:r>
            <a:r>
              <a:rPr lang="en-US" altLang="en-US" sz="3200" b="1" dirty="0" err="1">
                <a:solidFill>
                  <a:srgbClr val="0000FF"/>
                </a:solidFill>
              </a:rPr>
              <a:t>malloc</a:t>
            </a:r>
            <a:r>
              <a:rPr lang="en-US" altLang="en-US" sz="3200" dirty="0">
                <a:solidFill>
                  <a:srgbClr val="000000"/>
                </a:solidFill>
              </a:rPr>
              <a:t> and related functions.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3200" dirty="0">
                <a:solidFill>
                  <a:srgbClr val="000000"/>
                </a:solidFill>
              </a:rPr>
              <a:t>The C standard allows you to </a:t>
            </a:r>
            <a:r>
              <a:rPr lang="en-US" altLang="en-US" sz="3200" u="sng" dirty="0">
                <a:solidFill>
                  <a:srgbClr val="000000"/>
                </a:solidFill>
              </a:rPr>
              <a:t>handle arrays of unknown size</a:t>
            </a:r>
            <a:r>
              <a:rPr lang="en-US" altLang="en-US" sz="3200" dirty="0">
                <a:solidFill>
                  <a:srgbClr val="000000"/>
                </a:solidFill>
              </a:rPr>
              <a:t> using </a:t>
            </a:r>
            <a:r>
              <a:rPr lang="en-US" altLang="en-US" sz="3200" b="1" u="sng" dirty="0">
                <a:solidFill>
                  <a:srgbClr val="000000"/>
                </a:solidFill>
              </a:rPr>
              <a:t>variable-length arrays</a:t>
            </a:r>
            <a:r>
              <a:rPr lang="en-US" altLang="en-US" sz="3200" dirty="0">
                <a:solidFill>
                  <a:srgbClr val="000000"/>
                </a:solidFill>
              </a:rPr>
              <a:t> </a:t>
            </a:r>
            <a:r>
              <a:rPr lang="en-US" altLang="en-US" sz="3200" b="1" u="sng" dirty="0">
                <a:solidFill>
                  <a:srgbClr val="000000"/>
                </a:solidFill>
              </a:rPr>
              <a:t>(VLAs)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3200" dirty="0">
                <a:solidFill>
                  <a:srgbClr val="000000"/>
                </a:solidFill>
              </a:rPr>
              <a:t>These are </a:t>
            </a:r>
            <a:r>
              <a:rPr lang="en-US" altLang="en-US" sz="3200" u="sng" dirty="0">
                <a:solidFill>
                  <a:srgbClr val="000000"/>
                </a:solidFill>
              </a:rPr>
              <a:t>not arrays</a:t>
            </a:r>
            <a:r>
              <a:rPr lang="en-US" altLang="en-US" sz="3200" dirty="0">
                <a:solidFill>
                  <a:srgbClr val="000000"/>
                </a:solidFill>
              </a:rPr>
              <a:t> whose size can change—that would </a:t>
            </a:r>
            <a:r>
              <a:rPr lang="en-US" altLang="en-US" sz="3200" u="sng" dirty="0">
                <a:solidFill>
                  <a:srgbClr val="000000"/>
                </a:solidFill>
              </a:rPr>
              <a:t>compromise the integrity of nearby locations in memory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  <a:endParaRPr lang="tr-TR" altLang="en-US" sz="3200" dirty="0" smtClean="0">
              <a:solidFill>
                <a:srgbClr val="000000"/>
              </a:solidFill>
            </a:endParaRPr>
          </a:p>
          <a:p>
            <a:pPr algn="just">
              <a:lnSpc>
                <a:spcPct val="80000"/>
              </a:lnSpc>
            </a:pPr>
            <a:r>
              <a:rPr lang="en-US" altLang="en-US" sz="3200" dirty="0">
                <a:solidFill>
                  <a:srgbClr val="000000"/>
                </a:solidFill>
              </a:rPr>
              <a:t>A </a:t>
            </a:r>
            <a:r>
              <a:rPr lang="en-US" altLang="en-US" sz="3200" b="1" dirty="0">
                <a:solidFill>
                  <a:srgbClr val="0000FF"/>
                </a:solidFill>
              </a:rPr>
              <a:t>variable-length array</a:t>
            </a:r>
            <a:r>
              <a:rPr lang="en-US" altLang="en-US" sz="3200" dirty="0">
                <a:solidFill>
                  <a:srgbClr val="0000FF"/>
                </a:solidFill>
              </a:rPr>
              <a:t> </a:t>
            </a:r>
            <a:r>
              <a:rPr lang="en-US" altLang="en-US" sz="3200" dirty="0">
                <a:solidFill>
                  <a:srgbClr val="000000"/>
                </a:solidFill>
              </a:rPr>
              <a:t>is an array whose </a:t>
            </a:r>
            <a:r>
              <a:rPr lang="en-US" altLang="en-US" sz="3200" u="sng" dirty="0">
                <a:solidFill>
                  <a:srgbClr val="000000"/>
                </a:solidFill>
              </a:rPr>
              <a:t>length, or size, is defined</a:t>
            </a:r>
            <a:r>
              <a:rPr lang="en-US" altLang="en-US" sz="3200" dirty="0">
                <a:solidFill>
                  <a:srgbClr val="000000"/>
                </a:solidFill>
              </a:rPr>
              <a:t> in terms of an </a:t>
            </a:r>
            <a:r>
              <a:rPr lang="en-US" altLang="en-US" sz="3200" u="sng" dirty="0">
                <a:solidFill>
                  <a:srgbClr val="000000"/>
                </a:solidFill>
              </a:rPr>
              <a:t>expression evaluated at execution time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</a:p>
          <a:p>
            <a:pPr algn="just">
              <a:lnSpc>
                <a:spcPct val="80000"/>
              </a:lnSpc>
            </a:pPr>
            <a:r>
              <a:rPr lang="en-US" altLang="en-US" sz="3200" dirty="0">
                <a:solidFill>
                  <a:srgbClr val="000000"/>
                </a:solidFill>
              </a:rPr>
              <a:t>The program of Fig. 6.23 </a:t>
            </a:r>
            <a:r>
              <a:rPr lang="en-US" altLang="en-US" sz="3200" u="sng" dirty="0">
                <a:solidFill>
                  <a:srgbClr val="000000"/>
                </a:solidFill>
              </a:rPr>
              <a:t>declares and prints several VLAs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</a:p>
          <a:p>
            <a:pPr marL="0" indent="0" algn="just" eaLnBrk="1" hangingPunct="1">
              <a:lnSpc>
                <a:spcPct val="80000"/>
              </a:lnSpc>
              <a:buNone/>
            </a:pPr>
            <a:endParaRPr lang="en-US" altLang="en-US" sz="25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760061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8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01722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607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8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85015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835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8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804858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489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8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990061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247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8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632884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692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347" y="228648"/>
            <a:ext cx="10515600" cy="590218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Variable-Length Arrays (Cont.)</a:t>
            </a:r>
          </a:p>
        </p:txBody>
      </p:sp>
      <p:sp>
        <p:nvSpPr>
          <p:cNvPr id="202755" name="Text Placeholder 2"/>
          <p:cNvSpPr>
            <a:spLocks noGrp="1"/>
          </p:cNvSpPr>
          <p:nvPr>
            <p:ph type="body" idx="1"/>
          </p:nvPr>
        </p:nvSpPr>
        <p:spPr>
          <a:xfrm>
            <a:off x="205854" y="993112"/>
            <a:ext cx="11790527" cy="4351338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First, we </a:t>
            </a:r>
            <a:r>
              <a:rPr lang="en-US" altLang="en-US" sz="2500" u="sng" dirty="0">
                <a:solidFill>
                  <a:srgbClr val="000000"/>
                </a:solidFill>
              </a:rPr>
              <a:t>prompt the user</a:t>
            </a:r>
            <a:r>
              <a:rPr lang="en-US" altLang="en-US" sz="2500" dirty="0">
                <a:solidFill>
                  <a:srgbClr val="000000"/>
                </a:solidFill>
              </a:rPr>
              <a:t> for the </a:t>
            </a:r>
            <a:r>
              <a:rPr lang="en-US" altLang="en-US" sz="2500" u="sng" dirty="0">
                <a:solidFill>
                  <a:srgbClr val="000000"/>
                </a:solidFill>
              </a:rPr>
              <a:t>desired sizes</a:t>
            </a:r>
            <a:r>
              <a:rPr lang="en-US" altLang="en-US" sz="2500" dirty="0">
                <a:solidFill>
                  <a:srgbClr val="000000"/>
                </a:solidFill>
              </a:rPr>
              <a:t> for a </a:t>
            </a:r>
            <a:r>
              <a:rPr lang="en-US" altLang="en-US" sz="2500" u="sng" dirty="0">
                <a:solidFill>
                  <a:srgbClr val="000000"/>
                </a:solidFill>
              </a:rPr>
              <a:t>one-dimensional</a:t>
            </a:r>
            <a:r>
              <a:rPr lang="en-US" altLang="en-US" sz="2500" dirty="0">
                <a:solidFill>
                  <a:srgbClr val="000000"/>
                </a:solidFill>
              </a:rPr>
              <a:t> array and </a:t>
            </a:r>
            <a:r>
              <a:rPr lang="en-US" altLang="en-US" sz="2500" u="sng" dirty="0">
                <a:solidFill>
                  <a:srgbClr val="000000"/>
                </a:solidFill>
              </a:rPr>
              <a:t>two two-dimensional</a:t>
            </a:r>
            <a:r>
              <a:rPr lang="en-US" altLang="en-US" sz="2500" dirty="0">
                <a:solidFill>
                  <a:srgbClr val="000000"/>
                </a:solidFill>
              </a:rPr>
              <a:t> arrays 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Next we </a:t>
            </a:r>
            <a:r>
              <a:rPr lang="en-US" altLang="en-US" sz="2500" u="sng" dirty="0">
                <a:solidFill>
                  <a:srgbClr val="000000"/>
                </a:solidFill>
              </a:rPr>
              <a:t>declare VLAs of the appropriate size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This is </a:t>
            </a:r>
            <a:r>
              <a:rPr lang="en-US" altLang="en-US" sz="2500" u="sng" dirty="0">
                <a:solidFill>
                  <a:srgbClr val="000000"/>
                </a:solidFill>
              </a:rPr>
              <a:t>valid as long as</a:t>
            </a:r>
            <a:r>
              <a:rPr lang="en-US" altLang="en-US" sz="2500" dirty="0">
                <a:solidFill>
                  <a:srgbClr val="000000"/>
                </a:solidFill>
              </a:rPr>
              <a:t> the variables representing the </a:t>
            </a:r>
            <a:r>
              <a:rPr lang="en-US" altLang="en-US" sz="2500" u="sng" dirty="0">
                <a:solidFill>
                  <a:srgbClr val="000000"/>
                </a:solidFill>
              </a:rPr>
              <a:t>array sizes are of an integral type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After declaring the arrays, we use the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sz="2500" dirty="0">
                <a:solidFill>
                  <a:srgbClr val="000000"/>
                </a:solidFill>
              </a:rPr>
              <a:t> operator to </a:t>
            </a:r>
            <a:r>
              <a:rPr lang="en-US" altLang="en-US" sz="2500" u="sng" dirty="0">
                <a:solidFill>
                  <a:srgbClr val="000000"/>
                </a:solidFill>
              </a:rPr>
              <a:t>make sure that</a:t>
            </a:r>
            <a:r>
              <a:rPr lang="en-US" altLang="en-US" sz="2500" dirty="0">
                <a:solidFill>
                  <a:srgbClr val="000000"/>
                </a:solidFill>
              </a:rPr>
              <a:t> our VLA is of the </a:t>
            </a:r>
            <a:r>
              <a:rPr lang="en-US" altLang="en-US" sz="2500" u="sng" dirty="0">
                <a:solidFill>
                  <a:srgbClr val="000000"/>
                </a:solidFill>
              </a:rPr>
              <a:t>proper length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In early versions of C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sz="2500" dirty="0">
                <a:solidFill>
                  <a:srgbClr val="000000"/>
                </a:solidFill>
              </a:rPr>
              <a:t> was always a compile-time operation, but when </a:t>
            </a:r>
            <a:r>
              <a:rPr lang="en-US" altLang="en-US" sz="2500" u="sng" dirty="0">
                <a:solidFill>
                  <a:srgbClr val="000000"/>
                </a:solidFill>
              </a:rPr>
              <a:t>applied to a VLA</a:t>
            </a:r>
            <a:r>
              <a:rPr lang="en-US" altLang="en-US" sz="2500" dirty="0">
                <a:solidFill>
                  <a:srgbClr val="000000"/>
                </a:solidFill>
              </a:rPr>
              <a:t>,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</a:rPr>
              <a:t>operates at runtime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127</a:t>
            </a:fld>
            <a:endParaRPr lang="en-US" altLang="en-US" dirty="0"/>
          </a:p>
        </p:txBody>
      </p:sp>
      <p:pic>
        <p:nvPicPr>
          <p:cNvPr id="6" name="Picture 5" descr="chtp8_06_Page_86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85" b="59402"/>
          <a:stretch/>
        </p:blipFill>
        <p:spPr>
          <a:xfrm>
            <a:off x="1217332" y="4658650"/>
            <a:ext cx="10136468" cy="137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0740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68" y="63098"/>
            <a:ext cx="10515600" cy="609896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Variable-Length Arrays (Cont.)</a:t>
            </a:r>
          </a:p>
        </p:txBody>
      </p:sp>
      <p:sp>
        <p:nvSpPr>
          <p:cNvPr id="203779" name="Text Placeholder 2"/>
          <p:cNvSpPr>
            <a:spLocks noGrp="1"/>
          </p:cNvSpPr>
          <p:nvPr>
            <p:ph type="body" idx="1"/>
          </p:nvPr>
        </p:nvSpPr>
        <p:spPr>
          <a:xfrm>
            <a:off x="114868" y="672994"/>
            <a:ext cx="11977047" cy="4351338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</a:t>
            </a:r>
            <a:r>
              <a:rPr lang="en-US" altLang="en-US" sz="2500" u="sng" dirty="0">
                <a:solidFill>
                  <a:srgbClr val="000000"/>
                </a:solidFill>
              </a:rPr>
              <a:t>output window</a:t>
            </a:r>
            <a:r>
              <a:rPr lang="en-US" altLang="en-US" sz="2500" dirty="0">
                <a:solidFill>
                  <a:srgbClr val="000000"/>
                </a:solidFill>
              </a:rPr>
              <a:t> shows that the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sz="2500" dirty="0">
                <a:solidFill>
                  <a:srgbClr val="000000"/>
                </a:solidFill>
              </a:rPr>
              <a:t> operator </a:t>
            </a:r>
            <a:r>
              <a:rPr lang="en-US" altLang="en-US" sz="2500" u="sng" dirty="0">
                <a:solidFill>
                  <a:srgbClr val="000000"/>
                </a:solidFill>
              </a:rPr>
              <a:t>returns a </a:t>
            </a:r>
            <a:r>
              <a:rPr lang="en-US" altLang="en-US" sz="2500" b="1" u="sng" dirty="0">
                <a:solidFill>
                  <a:srgbClr val="000000"/>
                </a:solidFill>
              </a:rPr>
              <a:t>size of 24 bytes</a:t>
            </a:r>
            <a:r>
              <a:rPr lang="en-US" altLang="en-US" sz="2500" dirty="0">
                <a:solidFill>
                  <a:srgbClr val="000000"/>
                </a:solidFill>
              </a:rPr>
              <a:t>—four times that of the number we entered because the </a:t>
            </a:r>
            <a:r>
              <a:rPr lang="en-US" altLang="en-US" sz="2500" u="sng" dirty="0">
                <a:solidFill>
                  <a:srgbClr val="000000"/>
                </a:solidFill>
              </a:rPr>
              <a:t>size of an </a:t>
            </a:r>
            <a:r>
              <a:rPr lang="en-US" altLang="en-US" sz="24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500" dirty="0">
                <a:solidFill>
                  <a:srgbClr val="000000"/>
                </a:solidFill>
              </a:rPr>
              <a:t> on our machine is </a:t>
            </a:r>
            <a:r>
              <a:rPr lang="en-US" altLang="en-US" sz="2500" b="1" u="sng" dirty="0">
                <a:solidFill>
                  <a:srgbClr val="000000"/>
                </a:solidFill>
              </a:rPr>
              <a:t>4 bytes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Next we </a:t>
            </a:r>
            <a:r>
              <a:rPr lang="en-US" altLang="en-US" sz="2500" u="sng" dirty="0">
                <a:solidFill>
                  <a:srgbClr val="000000"/>
                </a:solidFill>
              </a:rPr>
              <a:t>assign values</a:t>
            </a:r>
            <a:r>
              <a:rPr lang="en-US" altLang="en-US" sz="2500" dirty="0">
                <a:solidFill>
                  <a:srgbClr val="000000"/>
                </a:solidFill>
              </a:rPr>
              <a:t> to the elements of our VLAs.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We use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arraySize</a:t>
            </a:r>
            <a:r>
              <a:rPr lang="en-US" altLang="en-US" sz="2500" dirty="0">
                <a:solidFill>
                  <a:srgbClr val="000000"/>
                </a:solidFill>
              </a:rPr>
              <a:t> as our </a:t>
            </a:r>
            <a:r>
              <a:rPr lang="en-US" altLang="en-US" sz="2500" u="sng" dirty="0">
                <a:solidFill>
                  <a:srgbClr val="000000"/>
                </a:solidFill>
              </a:rPr>
              <a:t>loop-continuation condition</a:t>
            </a:r>
            <a:r>
              <a:rPr lang="en-US" altLang="en-US" sz="2500" dirty="0">
                <a:solidFill>
                  <a:srgbClr val="000000"/>
                </a:solidFill>
              </a:rPr>
              <a:t> when </a:t>
            </a:r>
            <a:r>
              <a:rPr lang="en-US" altLang="en-US" sz="2500" u="sng" dirty="0">
                <a:solidFill>
                  <a:srgbClr val="000000"/>
                </a:solidFill>
              </a:rPr>
              <a:t>filling the one-dimensional array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As with </a:t>
            </a:r>
            <a:r>
              <a:rPr lang="en-US" altLang="en-US" sz="2500" u="sng" dirty="0">
                <a:solidFill>
                  <a:srgbClr val="000000"/>
                </a:solidFill>
              </a:rPr>
              <a:t>fixed-length arrays</a:t>
            </a:r>
            <a:r>
              <a:rPr lang="en-US" altLang="en-US" sz="2500" dirty="0">
                <a:solidFill>
                  <a:srgbClr val="000000"/>
                </a:solidFill>
              </a:rPr>
              <a:t>, there is </a:t>
            </a:r>
            <a:r>
              <a:rPr lang="en-US" altLang="en-US" sz="2500" u="sng" dirty="0">
                <a:solidFill>
                  <a:srgbClr val="000000"/>
                </a:solidFill>
              </a:rPr>
              <a:t>no protection</a:t>
            </a:r>
            <a:r>
              <a:rPr lang="en-US" altLang="en-US" sz="2500" dirty="0">
                <a:solidFill>
                  <a:srgbClr val="000000"/>
                </a:solidFill>
              </a:rPr>
              <a:t> against stepping </a:t>
            </a:r>
            <a:r>
              <a:rPr lang="en-US" altLang="en-US" sz="2500" u="sng" dirty="0">
                <a:solidFill>
                  <a:srgbClr val="000000"/>
                </a:solidFill>
              </a:rPr>
              <a:t>outside the array bounds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Function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print1DArray</a:t>
            </a:r>
            <a:r>
              <a:rPr lang="en-US" altLang="en-US" sz="2500" dirty="0">
                <a:solidFill>
                  <a:srgbClr val="000000"/>
                </a:solidFill>
              </a:rPr>
              <a:t> takes a one-dimensional VLA. </a:t>
            </a:r>
          </a:p>
          <a:p>
            <a:pPr eaLnBrk="1" hangingPunct="1">
              <a:lnSpc>
                <a:spcPct val="80000"/>
              </a:lnSpc>
            </a:pPr>
            <a:endParaRPr lang="en-US" altLang="en-US" sz="25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128</a:t>
            </a:fld>
            <a:endParaRPr lang="en-US" altLang="en-US" dirty="0"/>
          </a:p>
        </p:txBody>
      </p:sp>
      <p:pic>
        <p:nvPicPr>
          <p:cNvPr id="6" name="Picture 5" descr="chtp8_06_Page_89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74129"/>
          <a:stretch/>
        </p:blipFill>
        <p:spPr>
          <a:xfrm>
            <a:off x="1754755" y="4246787"/>
            <a:ext cx="8875713" cy="1255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tp8_06_Page_86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85" r="35024" b="43483"/>
          <a:stretch/>
        </p:blipFill>
        <p:spPr>
          <a:xfrm>
            <a:off x="3219875" y="5793427"/>
            <a:ext cx="5767032" cy="928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37747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755" y="174057"/>
            <a:ext cx="10515600" cy="740344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Variable-Length Arrays (Cont.)</a:t>
            </a:r>
          </a:p>
        </p:txBody>
      </p:sp>
      <p:sp>
        <p:nvSpPr>
          <p:cNvPr id="204803" name="Text Placeholder 2"/>
          <p:cNvSpPr>
            <a:spLocks noGrp="1"/>
          </p:cNvSpPr>
          <p:nvPr>
            <p:ph type="body" idx="1"/>
          </p:nvPr>
        </p:nvSpPr>
        <p:spPr>
          <a:xfrm>
            <a:off x="101221" y="914400"/>
            <a:ext cx="11963400" cy="3630303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syntax for </a:t>
            </a:r>
            <a:r>
              <a:rPr lang="en-US" altLang="en-US" sz="2500" u="sng" dirty="0">
                <a:solidFill>
                  <a:srgbClr val="000000"/>
                </a:solidFill>
              </a:rPr>
              <a:t>passing VLAs as parameters to functions</a:t>
            </a:r>
            <a:r>
              <a:rPr lang="en-US" altLang="en-US" sz="2500" dirty="0">
                <a:solidFill>
                  <a:srgbClr val="000000"/>
                </a:solidFill>
              </a:rPr>
              <a:t> is the same as with a </a:t>
            </a:r>
            <a:r>
              <a:rPr lang="en-US" altLang="en-US" sz="2500" u="sng" dirty="0">
                <a:solidFill>
                  <a:srgbClr val="000000"/>
                </a:solidFill>
              </a:rPr>
              <a:t>normal, fixed-length array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We use the </a:t>
            </a:r>
            <a:r>
              <a:rPr lang="en-US" altLang="en-US" sz="2500" u="sng" dirty="0">
                <a:solidFill>
                  <a:srgbClr val="000000"/>
                </a:solidFill>
              </a:rPr>
              <a:t>variable 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size</a:t>
            </a:r>
            <a:r>
              <a:rPr lang="en-US" altLang="en-US" sz="2500" dirty="0">
                <a:solidFill>
                  <a:srgbClr val="000000"/>
                </a:solidFill>
              </a:rPr>
              <a:t> in the </a:t>
            </a:r>
            <a:r>
              <a:rPr lang="en-US" altLang="en-US" sz="2500" u="sng" dirty="0">
                <a:solidFill>
                  <a:srgbClr val="000000"/>
                </a:solidFill>
              </a:rPr>
              <a:t>declaration of the array parameter</a:t>
            </a:r>
            <a:r>
              <a:rPr lang="en-US" altLang="en-US" sz="2500" dirty="0">
                <a:solidFill>
                  <a:srgbClr val="000000"/>
                </a:solidFill>
              </a:rPr>
              <a:t>, but </a:t>
            </a:r>
            <a:r>
              <a:rPr lang="en-US" altLang="en-US" sz="2500" u="sng" dirty="0">
                <a:solidFill>
                  <a:srgbClr val="000000"/>
                </a:solidFill>
              </a:rPr>
              <a:t>no checking is performed</a:t>
            </a:r>
            <a:r>
              <a:rPr lang="en-US" altLang="en-US" sz="2500" dirty="0">
                <a:solidFill>
                  <a:srgbClr val="000000"/>
                </a:solidFill>
              </a:rPr>
              <a:t> other than the variable being defined and of integral type—it’s purely documentation for the programmer.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Function 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print2DArray</a:t>
            </a:r>
            <a:r>
              <a:rPr lang="en-US" altLang="en-US" sz="2500" dirty="0">
                <a:solidFill>
                  <a:srgbClr val="000000"/>
                </a:solidFill>
              </a:rPr>
              <a:t> takes a </a:t>
            </a:r>
            <a:r>
              <a:rPr lang="en-US" altLang="en-US" sz="2500" u="sng" dirty="0">
                <a:solidFill>
                  <a:srgbClr val="000000"/>
                </a:solidFill>
              </a:rPr>
              <a:t>variable-length two-dimensional array</a:t>
            </a:r>
            <a:r>
              <a:rPr lang="en-US" altLang="en-US" sz="2500" dirty="0">
                <a:solidFill>
                  <a:srgbClr val="000000"/>
                </a:solidFill>
              </a:rPr>
              <a:t> and </a:t>
            </a:r>
            <a:r>
              <a:rPr lang="en-US" altLang="en-US" sz="2500" u="sng" dirty="0">
                <a:solidFill>
                  <a:srgbClr val="000000"/>
                </a:solidFill>
              </a:rPr>
              <a:t>displays</a:t>
            </a:r>
            <a:r>
              <a:rPr lang="en-US" altLang="en-US" sz="2500" dirty="0">
                <a:solidFill>
                  <a:srgbClr val="000000"/>
                </a:solidFill>
              </a:rPr>
              <a:t> it to the screen.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Recall from Section 6.9 that, </a:t>
            </a:r>
            <a:r>
              <a:rPr lang="en-US" altLang="en-US" sz="2500" u="sng" dirty="0">
                <a:solidFill>
                  <a:srgbClr val="000000"/>
                </a:solidFill>
              </a:rPr>
              <a:t>all but the first index</a:t>
            </a:r>
            <a:r>
              <a:rPr lang="en-US" altLang="en-US" sz="2500" dirty="0">
                <a:solidFill>
                  <a:srgbClr val="000000"/>
                </a:solidFill>
              </a:rPr>
              <a:t> of a </a:t>
            </a:r>
            <a:r>
              <a:rPr lang="en-US" altLang="en-US" sz="2500" u="sng" dirty="0">
                <a:solidFill>
                  <a:srgbClr val="000000"/>
                </a:solidFill>
              </a:rPr>
              <a:t>multidimensional array</a:t>
            </a:r>
            <a:r>
              <a:rPr lang="en-US" altLang="en-US" sz="2500" dirty="0">
                <a:solidFill>
                  <a:srgbClr val="000000"/>
                </a:solidFill>
              </a:rPr>
              <a:t> must be </a:t>
            </a:r>
            <a:r>
              <a:rPr lang="en-US" altLang="en-US" sz="2500" u="sng" dirty="0">
                <a:solidFill>
                  <a:srgbClr val="000000"/>
                </a:solidFill>
              </a:rPr>
              <a:t>specified when declaring a function parameter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189444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129</a:t>
            </a:fld>
            <a:endParaRPr lang="en-US" altLang="en-US" dirty="0"/>
          </a:p>
        </p:txBody>
      </p:sp>
      <p:pic>
        <p:nvPicPr>
          <p:cNvPr id="6" name="Picture 5" descr="chtp8_06_Page_88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8" r="9807" b="53035"/>
          <a:stretch/>
        </p:blipFill>
        <p:spPr>
          <a:xfrm>
            <a:off x="2312442" y="4435475"/>
            <a:ext cx="7287402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6988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460" y="105819"/>
            <a:ext cx="10515600" cy="45373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 Examples (Cont.) </a:t>
            </a:r>
          </a:p>
        </p:txBody>
      </p:sp>
      <p:sp>
        <p:nvSpPr>
          <p:cNvPr id="36867" name="Text Placeholder 2"/>
          <p:cNvSpPr>
            <a:spLocks noGrp="1"/>
          </p:cNvSpPr>
          <p:nvPr>
            <p:ph type="body" idx="1"/>
          </p:nvPr>
        </p:nvSpPr>
        <p:spPr>
          <a:xfrm>
            <a:off x="169460" y="667152"/>
            <a:ext cx="11826922" cy="2132226"/>
          </a:xfrm>
        </p:spPr>
        <p:txBody>
          <a:bodyPr>
            <a:normAutofit/>
          </a:bodyPr>
          <a:lstStyle/>
          <a:p>
            <a:pPr marL="109537" indent="0" algn="just">
              <a:buNone/>
              <a:defRPr/>
            </a:pPr>
            <a:r>
              <a:rPr lang="en-US" sz="2400" b="1" i="1" dirty="0">
                <a:solidFill>
                  <a:srgbClr val="000000"/>
                </a:solidFill>
              </a:rPr>
              <a:t>Specifying an Array’s Size with a </a:t>
            </a:r>
            <a:r>
              <a:rPr lang="en-US" sz="2400" b="1" i="1" u="sng" dirty="0">
                <a:solidFill>
                  <a:srgbClr val="000000"/>
                </a:solidFill>
              </a:rPr>
              <a:t>Symbolic Constant</a:t>
            </a:r>
            <a:r>
              <a:rPr lang="en-US" sz="2400" b="1" i="1" dirty="0">
                <a:solidFill>
                  <a:srgbClr val="000000"/>
                </a:solidFill>
              </a:rPr>
              <a:t> and Initializing Array Elements with Calculations</a:t>
            </a:r>
          </a:p>
          <a:p>
            <a:pPr algn="just"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Figure 6.5 </a:t>
            </a:r>
            <a:r>
              <a:rPr lang="en-US" sz="2400" u="sng" dirty="0">
                <a:solidFill>
                  <a:srgbClr val="000000"/>
                </a:solidFill>
              </a:rPr>
              <a:t>initializes the elements</a:t>
            </a:r>
            <a:r>
              <a:rPr lang="en-US" sz="2400" dirty="0">
                <a:solidFill>
                  <a:srgbClr val="000000"/>
                </a:solidFill>
              </a:rPr>
              <a:t> of a 10-element array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</a:rPr>
              <a:t> to the values </a:t>
            </a:r>
            <a:r>
              <a:rPr 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400" u="sng" dirty="0">
                <a:solidFill>
                  <a:srgbClr val="000000"/>
                </a:solidFill>
              </a:rPr>
              <a:t>, </a:t>
            </a:r>
            <a:r>
              <a:rPr 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sz="2400" u="sng" dirty="0">
                <a:solidFill>
                  <a:srgbClr val="000000"/>
                </a:solidFill>
              </a:rPr>
              <a:t>, </a:t>
            </a:r>
            <a:r>
              <a:rPr 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en-US" sz="2400" u="sng" dirty="0">
                <a:solidFill>
                  <a:srgbClr val="000000"/>
                </a:solidFill>
              </a:rPr>
              <a:t>, …, </a:t>
            </a:r>
            <a:r>
              <a:rPr 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sz="2400" dirty="0">
                <a:solidFill>
                  <a:srgbClr val="000000"/>
                </a:solidFill>
              </a:rPr>
              <a:t> and prints the array in tabular format. </a:t>
            </a:r>
          </a:p>
          <a:p>
            <a:pPr algn="just"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The values are generated by </a:t>
            </a:r>
            <a:r>
              <a:rPr lang="en-US" sz="2400" u="sng" dirty="0">
                <a:solidFill>
                  <a:srgbClr val="000000"/>
                </a:solidFill>
              </a:rPr>
              <a:t>multiplying the loop counter by </a:t>
            </a:r>
            <a:r>
              <a:rPr 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400" u="sng" dirty="0">
                <a:solidFill>
                  <a:srgbClr val="000000"/>
                </a:solidFill>
              </a:rPr>
              <a:t> and adding </a:t>
            </a:r>
            <a:r>
              <a:rPr 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pic>
        <p:nvPicPr>
          <p:cNvPr id="6" name="Picture 5" descr="chtp8_06_Page_13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4" b="12239"/>
          <a:stretch/>
        </p:blipFill>
        <p:spPr>
          <a:xfrm>
            <a:off x="319590" y="2674961"/>
            <a:ext cx="6448253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tp8_06_Page_14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5" b="63383"/>
          <a:stretch/>
        </p:blipFill>
        <p:spPr>
          <a:xfrm>
            <a:off x="6242998" y="3766782"/>
            <a:ext cx="5610121" cy="137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15462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108" y="117690"/>
            <a:ext cx="10515600" cy="50833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Variable-Length Arrays (Cont.)</a:t>
            </a:r>
          </a:p>
        </p:txBody>
      </p:sp>
      <p:sp>
        <p:nvSpPr>
          <p:cNvPr id="205827" name="Text Placeholder 2"/>
          <p:cNvSpPr>
            <a:spLocks noGrp="1"/>
          </p:cNvSpPr>
          <p:nvPr>
            <p:ph type="body" idx="1"/>
          </p:nvPr>
        </p:nvSpPr>
        <p:spPr>
          <a:xfrm>
            <a:off x="183108" y="684262"/>
            <a:ext cx="11799626" cy="4351338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same </a:t>
            </a:r>
            <a:r>
              <a:rPr lang="en-US" altLang="en-US" sz="2500" u="sng" dirty="0">
                <a:solidFill>
                  <a:srgbClr val="000000"/>
                </a:solidFill>
              </a:rPr>
              <a:t>restriction holds true for VLAs</a:t>
            </a:r>
            <a:r>
              <a:rPr lang="en-US" altLang="en-US" sz="2500" dirty="0">
                <a:solidFill>
                  <a:srgbClr val="000000"/>
                </a:solidFill>
              </a:rPr>
              <a:t>, except that the </a:t>
            </a:r>
            <a:r>
              <a:rPr lang="en-US" altLang="en-US" sz="2500" u="sng" dirty="0">
                <a:solidFill>
                  <a:srgbClr val="000000"/>
                </a:solidFill>
              </a:rPr>
              <a:t>sizes can be specified by variables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</a:t>
            </a:r>
            <a:r>
              <a:rPr lang="en-US" altLang="en-US" sz="2500" u="sng" dirty="0">
                <a:solidFill>
                  <a:srgbClr val="000000"/>
                </a:solidFill>
              </a:rPr>
              <a:t>initial value</a:t>
            </a:r>
            <a:r>
              <a:rPr lang="en-US" altLang="en-US" sz="2500" dirty="0">
                <a:solidFill>
                  <a:srgbClr val="000000"/>
                </a:solidFill>
              </a:rPr>
              <a:t> of 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col</a:t>
            </a:r>
            <a:r>
              <a:rPr lang="en-US" altLang="en-US" sz="2500" dirty="0">
                <a:solidFill>
                  <a:srgbClr val="000000"/>
                </a:solidFill>
              </a:rPr>
              <a:t> passed to the function is used to </a:t>
            </a:r>
            <a:r>
              <a:rPr lang="en-US" altLang="en-US" sz="2500" u="sng" dirty="0">
                <a:solidFill>
                  <a:srgbClr val="000000"/>
                </a:solidFill>
              </a:rPr>
              <a:t>convert from two-dimensional indices to offsets</a:t>
            </a:r>
            <a:r>
              <a:rPr lang="en-US" altLang="en-US" sz="2500" dirty="0">
                <a:solidFill>
                  <a:srgbClr val="000000"/>
                </a:solidFill>
              </a:rPr>
              <a:t> into the </a:t>
            </a:r>
            <a:r>
              <a:rPr lang="en-US" altLang="en-US" sz="2500" u="sng" dirty="0">
                <a:solidFill>
                  <a:srgbClr val="000000"/>
                </a:solidFill>
              </a:rPr>
              <a:t>contiguous memory the array is stored</a:t>
            </a:r>
            <a:r>
              <a:rPr lang="en-US" altLang="en-US" sz="2500" dirty="0">
                <a:solidFill>
                  <a:srgbClr val="000000"/>
                </a:solidFill>
              </a:rPr>
              <a:t> in, just as with a fixed-size array.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u="sng" dirty="0">
                <a:solidFill>
                  <a:srgbClr val="000000"/>
                </a:solidFill>
              </a:rPr>
              <a:t>Changing the value of 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col</a:t>
            </a:r>
            <a:r>
              <a:rPr lang="en-US" altLang="en-US" sz="2400" u="sng" dirty="0">
                <a:solidFill>
                  <a:srgbClr val="000000"/>
                </a:solidFill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</a:rPr>
              <a:t>inside the function</a:t>
            </a:r>
            <a:r>
              <a:rPr lang="en-US" altLang="en-US" sz="2500" dirty="0">
                <a:solidFill>
                  <a:srgbClr val="000000"/>
                </a:solidFill>
              </a:rPr>
              <a:t> will </a:t>
            </a:r>
            <a:r>
              <a:rPr lang="en-US" altLang="en-US" sz="2500" u="sng" dirty="0">
                <a:solidFill>
                  <a:srgbClr val="000000"/>
                </a:solidFill>
              </a:rPr>
              <a:t>not cause any changes</a:t>
            </a:r>
            <a:r>
              <a:rPr lang="en-US" altLang="en-US" sz="2500" dirty="0">
                <a:solidFill>
                  <a:srgbClr val="000000"/>
                </a:solidFill>
              </a:rPr>
              <a:t> to the </a:t>
            </a:r>
            <a:r>
              <a:rPr lang="en-US" altLang="en-US" sz="2500" u="sng" dirty="0">
                <a:solidFill>
                  <a:srgbClr val="000000"/>
                </a:solidFill>
              </a:rPr>
              <a:t>indexin</a:t>
            </a:r>
            <a:r>
              <a:rPr lang="en-US" altLang="en-US" sz="2500" dirty="0">
                <a:solidFill>
                  <a:srgbClr val="000000"/>
                </a:solidFill>
              </a:rPr>
              <a:t>g, but </a:t>
            </a:r>
            <a:r>
              <a:rPr lang="en-US" altLang="en-US" sz="2500" u="sng" dirty="0">
                <a:solidFill>
                  <a:srgbClr val="000000"/>
                </a:solidFill>
              </a:rPr>
              <a:t>passing an incorrect value</a:t>
            </a:r>
            <a:r>
              <a:rPr lang="en-US" altLang="en-US" sz="2500" dirty="0">
                <a:solidFill>
                  <a:srgbClr val="000000"/>
                </a:solidFill>
              </a:rPr>
              <a:t> to the function will.</a:t>
            </a:r>
          </a:p>
          <a:p>
            <a:pPr eaLnBrk="1" hangingPunct="1">
              <a:lnSpc>
                <a:spcPct val="80000"/>
              </a:lnSpc>
            </a:pPr>
            <a:endParaRPr lang="en-US" altLang="en-US" sz="25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130</a:t>
            </a:fld>
            <a:endParaRPr lang="en-US" altLang="en-US" dirty="0"/>
          </a:p>
        </p:txBody>
      </p:sp>
      <p:pic>
        <p:nvPicPr>
          <p:cNvPr id="6" name="Picture 5" descr="chtp8_06_Page_88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8" r="9807" b="53035"/>
          <a:stretch/>
        </p:blipFill>
        <p:spPr>
          <a:xfrm>
            <a:off x="183108" y="3429952"/>
            <a:ext cx="816189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tp8_06_Page_87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1" b="43084"/>
          <a:stretch/>
        </p:blipFill>
        <p:spPr>
          <a:xfrm>
            <a:off x="3534519" y="5550816"/>
            <a:ext cx="8297756" cy="1097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47550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699" y="228649"/>
            <a:ext cx="10515600" cy="713048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Secure C Programming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698" y="1047703"/>
            <a:ext cx="11745035" cy="5673772"/>
          </a:xfrm>
        </p:spPr>
        <p:txBody>
          <a:bodyPr>
            <a:normAutofit/>
          </a:bodyPr>
          <a:lstStyle/>
          <a:p>
            <a:pPr marL="109537" indent="0" algn="just">
              <a:lnSpc>
                <a:spcPct val="80000"/>
              </a:lnSpc>
              <a:buNone/>
              <a:defRPr/>
            </a:pPr>
            <a:r>
              <a:rPr lang="en-US" sz="2500" b="1" i="1" dirty="0">
                <a:solidFill>
                  <a:srgbClr val="000000"/>
                </a:solidFill>
              </a:rPr>
              <a:t>Bounds Checking for Array Indices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It’s important to ensure that </a:t>
            </a:r>
            <a:r>
              <a:rPr lang="en-US" sz="2500" u="sng" dirty="0">
                <a:solidFill>
                  <a:srgbClr val="000000"/>
                </a:solidFill>
              </a:rPr>
              <a:t>every index you use to acces</a:t>
            </a:r>
            <a:r>
              <a:rPr lang="en-US" sz="2500" dirty="0">
                <a:solidFill>
                  <a:srgbClr val="000000"/>
                </a:solidFill>
              </a:rPr>
              <a:t>s an array element is </a:t>
            </a:r>
            <a:r>
              <a:rPr lang="en-US" sz="2500" u="sng" dirty="0">
                <a:solidFill>
                  <a:srgbClr val="000000"/>
                </a:solidFill>
              </a:rPr>
              <a:t>within the array’s bounds</a:t>
            </a:r>
            <a:r>
              <a:rPr lang="en-US" sz="2500" dirty="0">
                <a:solidFill>
                  <a:srgbClr val="000000"/>
                </a:solidFill>
              </a:rPr>
              <a:t>—that is, </a:t>
            </a:r>
            <a:r>
              <a:rPr lang="en-US" sz="2500" u="sng" dirty="0">
                <a:solidFill>
                  <a:srgbClr val="000000"/>
                </a:solidFill>
              </a:rPr>
              <a:t>greater than or equal to 0</a:t>
            </a:r>
            <a:r>
              <a:rPr lang="en-US" sz="2500" dirty="0">
                <a:solidFill>
                  <a:srgbClr val="000000"/>
                </a:solidFill>
              </a:rPr>
              <a:t> and </a:t>
            </a:r>
            <a:r>
              <a:rPr lang="en-US" sz="2500" u="sng" dirty="0">
                <a:solidFill>
                  <a:srgbClr val="000000"/>
                </a:solidFill>
              </a:rPr>
              <a:t>less than the number of array elements</a:t>
            </a:r>
            <a:r>
              <a:rPr 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A </a:t>
            </a:r>
            <a:r>
              <a:rPr lang="en-US" sz="2500" u="sng" dirty="0">
                <a:solidFill>
                  <a:srgbClr val="000000"/>
                </a:solidFill>
              </a:rPr>
              <a:t>two-dimensional array’s</a:t>
            </a:r>
            <a:r>
              <a:rPr lang="en-US" sz="2500" dirty="0">
                <a:solidFill>
                  <a:srgbClr val="000000"/>
                </a:solidFill>
              </a:rPr>
              <a:t> row and column indices must be </a:t>
            </a:r>
            <a:r>
              <a:rPr lang="en-US" sz="2500" u="sng" dirty="0">
                <a:solidFill>
                  <a:srgbClr val="000000"/>
                </a:solidFill>
              </a:rPr>
              <a:t>greater than or equal to 0</a:t>
            </a:r>
            <a:r>
              <a:rPr lang="en-US" sz="2500" dirty="0">
                <a:solidFill>
                  <a:srgbClr val="000000"/>
                </a:solidFill>
              </a:rPr>
              <a:t> and </a:t>
            </a:r>
            <a:r>
              <a:rPr lang="en-US" sz="2500" u="sng" dirty="0">
                <a:solidFill>
                  <a:srgbClr val="000000"/>
                </a:solidFill>
              </a:rPr>
              <a:t>less than the numbers of rows and columns</a:t>
            </a:r>
            <a:r>
              <a:rPr lang="en-US" sz="2500" dirty="0">
                <a:solidFill>
                  <a:srgbClr val="000000"/>
                </a:solidFill>
              </a:rPr>
              <a:t>, respectively.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Allowing programs to </a:t>
            </a:r>
            <a:r>
              <a:rPr lang="en-US" sz="2500" u="sng" dirty="0">
                <a:solidFill>
                  <a:srgbClr val="000000"/>
                </a:solidFill>
              </a:rPr>
              <a:t>read from or write to array elements outside the bounds</a:t>
            </a:r>
            <a:r>
              <a:rPr lang="en-US" sz="2500" dirty="0">
                <a:solidFill>
                  <a:srgbClr val="000000"/>
                </a:solidFill>
              </a:rPr>
              <a:t> of arrays are common </a:t>
            </a:r>
            <a:r>
              <a:rPr lang="en-US" sz="2500" u="sng" dirty="0">
                <a:solidFill>
                  <a:srgbClr val="000000"/>
                </a:solidFill>
              </a:rPr>
              <a:t>security flaws</a:t>
            </a:r>
            <a:r>
              <a:rPr 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Reading from </a:t>
            </a:r>
            <a:r>
              <a:rPr lang="en-US" sz="2500" u="sng" dirty="0">
                <a:solidFill>
                  <a:srgbClr val="000000"/>
                </a:solidFill>
              </a:rPr>
              <a:t>out-of-bounds array elements</a:t>
            </a:r>
            <a:r>
              <a:rPr lang="en-US" sz="2500" dirty="0">
                <a:solidFill>
                  <a:srgbClr val="000000"/>
                </a:solidFill>
              </a:rPr>
              <a:t> can cause a program to </a:t>
            </a:r>
            <a:r>
              <a:rPr lang="en-US" sz="2500" u="sng" dirty="0">
                <a:solidFill>
                  <a:srgbClr val="000000"/>
                </a:solidFill>
              </a:rPr>
              <a:t>crash</a:t>
            </a:r>
            <a:r>
              <a:rPr lang="en-US" sz="2500" dirty="0">
                <a:solidFill>
                  <a:srgbClr val="000000"/>
                </a:solidFill>
              </a:rPr>
              <a:t> or even appear to execute correctly while </a:t>
            </a:r>
            <a:r>
              <a:rPr lang="en-US" sz="2500" u="sng" dirty="0">
                <a:solidFill>
                  <a:srgbClr val="000000"/>
                </a:solidFill>
              </a:rPr>
              <a:t>using bad data</a:t>
            </a:r>
            <a:r>
              <a:rPr lang="en-US" sz="2500" dirty="0">
                <a:solidFill>
                  <a:srgbClr val="000000"/>
                </a:solidFill>
              </a:rPr>
              <a:t>. </a:t>
            </a:r>
            <a:endParaRPr lang="tr-TR" sz="2500" dirty="0" smtClean="0">
              <a:solidFill>
                <a:srgbClr val="000000"/>
              </a:solidFill>
            </a:endParaRPr>
          </a:p>
          <a:p>
            <a:pPr algn="just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Writing to an </a:t>
            </a:r>
            <a:r>
              <a:rPr lang="en-US" altLang="en-US" sz="2500" u="sng" dirty="0">
                <a:solidFill>
                  <a:srgbClr val="000000"/>
                </a:solidFill>
              </a:rPr>
              <a:t>out-of-bounds element</a:t>
            </a:r>
            <a:r>
              <a:rPr lang="en-US" altLang="en-US" sz="2500" dirty="0">
                <a:solidFill>
                  <a:srgbClr val="000000"/>
                </a:solidFill>
              </a:rPr>
              <a:t> (known as a </a:t>
            </a:r>
            <a:r>
              <a:rPr lang="en-US" altLang="en-US" sz="2500" i="1" dirty="0">
                <a:solidFill>
                  <a:srgbClr val="000000"/>
                </a:solidFill>
              </a:rPr>
              <a:t>buffer overflow</a:t>
            </a:r>
            <a:r>
              <a:rPr lang="en-US" altLang="en-US" sz="2500" dirty="0">
                <a:solidFill>
                  <a:srgbClr val="000000"/>
                </a:solidFill>
              </a:rPr>
              <a:t>) can corrupt a program’s data in memory, </a:t>
            </a:r>
            <a:r>
              <a:rPr lang="en-US" altLang="en-US" sz="2500" u="sng" dirty="0">
                <a:solidFill>
                  <a:srgbClr val="000000"/>
                </a:solidFill>
              </a:rPr>
              <a:t>crash a program</a:t>
            </a:r>
            <a:r>
              <a:rPr lang="en-US" altLang="en-US" sz="2500" dirty="0">
                <a:solidFill>
                  <a:srgbClr val="000000"/>
                </a:solidFill>
              </a:rPr>
              <a:t> and allow </a:t>
            </a:r>
            <a:r>
              <a:rPr lang="en-US" altLang="en-US" sz="2500" u="sng" dirty="0">
                <a:solidFill>
                  <a:srgbClr val="000000"/>
                </a:solidFill>
              </a:rPr>
              <a:t>attackers to exploit the system</a:t>
            </a:r>
            <a:r>
              <a:rPr lang="en-US" altLang="en-US" sz="2500" dirty="0">
                <a:solidFill>
                  <a:srgbClr val="000000"/>
                </a:solidFill>
              </a:rPr>
              <a:t> and execute their own code. </a:t>
            </a:r>
          </a:p>
          <a:p>
            <a:pPr algn="just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As we stated in the chapter, </a:t>
            </a:r>
            <a:r>
              <a:rPr lang="en-US" altLang="en-US" sz="2500" i="1" dirty="0">
                <a:solidFill>
                  <a:srgbClr val="000000"/>
                </a:solidFill>
              </a:rPr>
              <a:t>C provides </a:t>
            </a:r>
            <a:r>
              <a:rPr lang="en-US" altLang="en-US" sz="2500" i="1" u="sng" dirty="0">
                <a:solidFill>
                  <a:srgbClr val="000000"/>
                </a:solidFill>
              </a:rPr>
              <a:t>no automatic bounds checking for arrays</a:t>
            </a:r>
            <a:r>
              <a:rPr lang="en-US" altLang="en-US" sz="2500" dirty="0">
                <a:solidFill>
                  <a:srgbClr val="000000"/>
                </a:solidFill>
              </a:rPr>
              <a:t>, so you must provide your own. </a:t>
            </a:r>
          </a:p>
          <a:p>
            <a:pPr algn="just" eaLnBrk="1" hangingPunct="1">
              <a:lnSpc>
                <a:spcPct val="80000"/>
              </a:lnSpc>
              <a:defRPr/>
            </a:pPr>
            <a:endParaRPr lang="en-US" sz="25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91969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7" y="351478"/>
            <a:ext cx="10515600" cy="63116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Secure C Programming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107" y="1156884"/>
            <a:ext cx="11881514" cy="5462279"/>
          </a:xfrm>
        </p:spPr>
        <p:txBody>
          <a:bodyPr>
            <a:normAutofit/>
          </a:bodyPr>
          <a:lstStyle/>
          <a:p>
            <a:pPr marL="109537" indent="0" algn="just">
              <a:lnSpc>
                <a:spcPct val="80000"/>
              </a:lnSpc>
              <a:buNone/>
              <a:defRPr/>
            </a:pPr>
            <a:r>
              <a:rPr lang="en-US" sz="2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scanf_s</a:t>
            </a:r>
            <a:endParaRPr lang="en-US" sz="2400" b="1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500" u="sng" dirty="0">
                <a:solidFill>
                  <a:srgbClr val="000000"/>
                </a:solidFill>
              </a:rPr>
              <a:t>Bounds checking</a:t>
            </a:r>
            <a:r>
              <a:rPr lang="en-US" sz="2500" dirty="0">
                <a:solidFill>
                  <a:srgbClr val="000000"/>
                </a:solidFill>
              </a:rPr>
              <a:t> is also important in </a:t>
            </a:r>
            <a:r>
              <a:rPr lang="en-US" sz="2500" u="sng" dirty="0">
                <a:solidFill>
                  <a:srgbClr val="000000"/>
                </a:solidFill>
              </a:rPr>
              <a:t>string processing</a:t>
            </a:r>
            <a:r>
              <a:rPr 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When </a:t>
            </a:r>
            <a:r>
              <a:rPr lang="en-US" sz="2500" u="sng" dirty="0">
                <a:solidFill>
                  <a:srgbClr val="000000"/>
                </a:solidFill>
              </a:rPr>
              <a:t>reading a string</a:t>
            </a:r>
            <a:r>
              <a:rPr lang="en-US" sz="2500" dirty="0">
                <a:solidFill>
                  <a:srgbClr val="000000"/>
                </a:solidFill>
              </a:rPr>
              <a:t> into a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char</a:t>
            </a:r>
            <a:r>
              <a:rPr lang="en-US" sz="2500" b="1" dirty="0">
                <a:solidFill>
                  <a:srgbClr val="000000"/>
                </a:solidFill>
              </a:rPr>
              <a:t> array</a:t>
            </a:r>
            <a:r>
              <a:rPr lang="en-US" sz="2500" dirty="0">
                <a:solidFill>
                  <a:srgbClr val="000000"/>
                </a:solidFill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sz="2500" dirty="0">
                <a:solidFill>
                  <a:srgbClr val="000000"/>
                </a:solidFill>
              </a:rPr>
              <a:t> does </a:t>
            </a:r>
            <a:r>
              <a:rPr lang="en-US" sz="2500" u="sng" dirty="0">
                <a:solidFill>
                  <a:srgbClr val="000000"/>
                </a:solidFill>
              </a:rPr>
              <a:t>not prevent buffer overflows</a:t>
            </a:r>
            <a:r>
              <a:rPr 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If the </a:t>
            </a:r>
            <a:r>
              <a:rPr lang="en-US" sz="2500" u="sng" dirty="0">
                <a:solidFill>
                  <a:srgbClr val="000000"/>
                </a:solidFill>
              </a:rPr>
              <a:t>number of characters input is greater than or equal to the array’s length</a:t>
            </a:r>
            <a:r>
              <a:rPr lang="en-US" sz="2500" dirty="0">
                <a:solidFill>
                  <a:srgbClr val="000000"/>
                </a:solidFill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sz="2500" dirty="0">
                <a:solidFill>
                  <a:srgbClr val="000000"/>
                </a:solidFill>
              </a:rPr>
              <a:t> will write characters—including the string’s terminating null character 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'\0'</a:t>
            </a:r>
            <a:r>
              <a:rPr lang="en-US" sz="2500" dirty="0">
                <a:solidFill>
                  <a:srgbClr val="000000"/>
                </a:solidFill>
              </a:rPr>
              <a:t>)—</a:t>
            </a:r>
            <a:r>
              <a:rPr lang="en-US" sz="2500" u="sng" dirty="0">
                <a:solidFill>
                  <a:srgbClr val="000000"/>
                </a:solidFill>
              </a:rPr>
              <a:t>beyond the end of the array</a:t>
            </a:r>
            <a:r>
              <a:rPr 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This might </a:t>
            </a:r>
            <a:r>
              <a:rPr lang="en-US" sz="2500" i="1" u="sng" dirty="0">
                <a:solidFill>
                  <a:srgbClr val="000000"/>
                </a:solidFill>
              </a:rPr>
              <a:t>overwrite</a:t>
            </a:r>
            <a:r>
              <a:rPr lang="en-US" sz="2500" u="sng" dirty="0">
                <a:solidFill>
                  <a:srgbClr val="000000"/>
                </a:solidFill>
              </a:rPr>
              <a:t> other variables’ values</a:t>
            </a:r>
            <a:r>
              <a:rPr lang="en-US" sz="2500" dirty="0">
                <a:solidFill>
                  <a:srgbClr val="000000"/>
                </a:solidFill>
              </a:rPr>
              <a:t>, and eventually the program might </a:t>
            </a:r>
            <a:r>
              <a:rPr lang="en-US" sz="2500" u="sng" dirty="0">
                <a:solidFill>
                  <a:srgbClr val="000000"/>
                </a:solidFill>
              </a:rPr>
              <a:t>overwrite the string’s </a:t>
            </a:r>
            <a:r>
              <a:rPr 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'\0'</a:t>
            </a:r>
            <a:r>
              <a:rPr lang="en-US" sz="2500" dirty="0">
                <a:solidFill>
                  <a:srgbClr val="000000"/>
                </a:solidFill>
              </a:rPr>
              <a:t> if it writes to those other variables. </a:t>
            </a:r>
            <a:endParaRPr lang="tr-TR" sz="2500" dirty="0" smtClean="0">
              <a:solidFill>
                <a:srgbClr val="000000"/>
              </a:solidFill>
            </a:endParaRPr>
          </a:p>
          <a:p>
            <a:pPr algn="just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Functions determine where </a:t>
            </a:r>
            <a:r>
              <a:rPr lang="en-US" altLang="en-US" sz="2500" u="sng" dirty="0">
                <a:solidFill>
                  <a:srgbClr val="000000"/>
                </a:solidFill>
              </a:rPr>
              <a:t>strings end</a:t>
            </a:r>
            <a:r>
              <a:rPr lang="en-US" altLang="en-US" sz="2500" dirty="0">
                <a:solidFill>
                  <a:srgbClr val="000000"/>
                </a:solidFill>
              </a:rPr>
              <a:t> by looking for their </a:t>
            </a:r>
            <a:r>
              <a:rPr lang="en-US" altLang="en-US" sz="2500" u="sng" dirty="0">
                <a:solidFill>
                  <a:srgbClr val="000000"/>
                </a:solidFill>
              </a:rPr>
              <a:t>terminating 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'\0'</a:t>
            </a:r>
            <a:r>
              <a:rPr lang="en-US" altLang="en-US" sz="2500" u="sng" dirty="0">
                <a:solidFill>
                  <a:srgbClr val="000000"/>
                </a:solidFill>
              </a:rPr>
              <a:t> character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  <a:p>
            <a:pPr algn="just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For example, function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500" dirty="0">
                <a:solidFill>
                  <a:srgbClr val="000000"/>
                </a:solidFill>
              </a:rPr>
              <a:t> outputs a string by reading characters </a:t>
            </a:r>
            <a:r>
              <a:rPr lang="en-US" altLang="en-US" sz="2500" u="sng" dirty="0">
                <a:solidFill>
                  <a:srgbClr val="000000"/>
                </a:solidFill>
              </a:rPr>
              <a:t>from the beginning of the string</a:t>
            </a:r>
            <a:r>
              <a:rPr lang="en-US" altLang="en-US" sz="2500" dirty="0">
                <a:solidFill>
                  <a:srgbClr val="000000"/>
                </a:solidFill>
              </a:rPr>
              <a:t> in memory and continuing </a:t>
            </a:r>
            <a:r>
              <a:rPr lang="en-US" altLang="en-US" sz="2500" u="sng" dirty="0">
                <a:solidFill>
                  <a:srgbClr val="000000"/>
                </a:solidFill>
              </a:rPr>
              <a:t>until the string’s 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'\0'</a:t>
            </a:r>
            <a:r>
              <a:rPr lang="en-US" altLang="en-US" sz="2500" u="sng" dirty="0">
                <a:solidFill>
                  <a:srgbClr val="000000"/>
                </a:solidFill>
              </a:rPr>
              <a:t> is encountered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  <a:p>
            <a:pPr algn="just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If the </a:t>
            </a:r>
            <a:r>
              <a:rPr lang="en-US" altLang="en-US" sz="2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'\0'</a:t>
            </a:r>
            <a:r>
              <a:rPr lang="en-US" altLang="en-US" sz="2500" u="sng" dirty="0">
                <a:solidFill>
                  <a:srgbClr val="000000"/>
                </a:solidFill>
              </a:rPr>
              <a:t> is missing</a:t>
            </a:r>
            <a:r>
              <a:rPr lang="en-US" altLang="en-US" sz="2500" dirty="0">
                <a:solidFill>
                  <a:srgbClr val="000000"/>
                </a:solidFill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500" dirty="0">
                <a:solidFill>
                  <a:srgbClr val="000000"/>
                </a:solidFill>
              </a:rPr>
              <a:t> might </a:t>
            </a:r>
            <a:r>
              <a:rPr lang="en-US" altLang="en-US" sz="2500" u="sng" dirty="0">
                <a:solidFill>
                  <a:srgbClr val="000000"/>
                </a:solidFill>
              </a:rPr>
              <a:t>read far beyond the end</a:t>
            </a:r>
            <a:r>
              <a:rPr lang="en-US" altLang="en-US" sz="2500" dirty="0">
                <a:solidFill>
                  <a:srgbClr val="000000"/>
                </a:solidFill>
              </a:rPr>
              <a:t> of the string until it encounters some </a:t>
            </a:r>
            <a:r>
              <a:rPr lang="en-US" altLang="en-US" sz="2500" u="sng" dirty="0">
                <a:solidFill>
                  <a:srgbClr val="000000"/>
                </a:solidFill>
              </a:rPr>
              <a:t>other 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'\0'</a:t>
            </a:r>
            <a:r>
              <a:rPr lang="en-US" altLang="en-US" sz="2500" u="sng" dirty="0">
                <a:solidFill>
                  <a:srgbClr val="000000"/>
                </a:solidFill>
              </a:rPr>
              <a:t> in memory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80000"/>
              </a:lnSpc>
              <a:defRPr/>
            </a:pPr>
            <a:endParaRPr lang="en-US" sz="25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9107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290" y="228647"/>
            <a:ext cx="10515600" cy="644809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Secure C Programming (Cont.)</a:t>
            </a:r>
          </a:p>
        </p:txBody>
      </p:sp>
      <p:sp>
        <p:nvSpPr>
          <p:cNvPr id="210947" name="Text Placeholder 2"/>
          <p:cNvSpPr>
            <a:spLocks noGrp="1"/>
          </p:cNvSpPr>
          <p:nvPr>
            <p:ph type="body" idx="1"/>
          </p:nvPr>
        </p:nvSpPr>
        <p:spPr>
          <a:xfrm>
            <a:off x="114868" y="1402545"/>
            <a:ext cx="11922457" cy="4953804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The C standard’s optional Annex K provides new, </a:t>
            </a:r>
            <a:r>
              <a:rPr lang="en-US" altLang="en-US" u="sng" dirty="0">
                <a:solidFill>
                  <a:srgbClr val="000000"/>
                </a:solidFill>
              </a:rPr>
              <a:t>more secure</a:t>
            </a:r>
            <a:r>
              <a:rPr lang="en-US" altLang="en-US" dirty="0">
                <a:solidFill>
                  <a:srgbClr val="000000"/>
                </a:solidFill>
              </a:rPr>
              <a:t>, versions of many string-processing and input/output functions, including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scanf_s</a:t>
            </a:r>
            <a:r>
              <a:rPr lang="en-US" altLang="en-US" dirty="0">
                <a:solidFill>
                  <a:srgbClr val="000000"/>
                </a:solidFill>
              </a:rPr>
              <a:t>—a version of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dirty="0">
                <a:solidFill>
                  <a:srgbClr val="000000"/>
                </a:solidFill>
              </a:rPr>
              <a:t> that performs </a:t>
            </a:r>
            <a:r>
              <a:rPr lang="en-US" altLang="en-US" u="sng" dirty="0">
                <a:solidFill>
                  <a:srgbClr val="000000"/>
                </a:solidFill>
              </a:rPr>
              <a:t>additional checks</a:t>
            </a:r>
            <a:r>
              <a:rPr lang="en-US" altLang="en-US" dirty="0">
                <a:solidFill>
                  <a:srgbClr val="000000"/>
                </a:solidFill>
              </a:rPr>
              <a:t> to ensure that it </a:t>
            </a:r>
            <a:r>
              <a:rPr lang="en-US" altLang="en-US" i="1" u="sng" dirty="0">
                <a:solidFill>
                  <a:srgbClr val="000000"/>
                </a:solidFill>
              </a:rPr>
              <a:t>does not </a:t>
            </a:r>
            <a:r>
              <a:rPr lang="en-US" altLang="en-US" u="sng" dirty="0">
                <a:solidFill>
                  <a:srgbClr val="000000"/>
                </a:solidFill>
              </a:rPr>
              <a:t>write beyond the end</a:t>
            </a:r>
            <a:r>
              <a:rPr lang="en-US" altLang="en-US" dirty="0">
                <a:solidFill>
                  <a:srgbClr val="000000"/>
                </a:solidFill>
              </a:rPr>
              <a:t> of a character array used to store a string.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Assuming that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myString</a:t>
            </a:r>
            <a:r>
              <a:rPr lang="en-US" altLang="en-US" dirty="0">
                <a:solidFill>
                  <a:srgbClr val="000000"/>
                </a:solidFill>
              </a:rPr>
              <a:t> is a </a:t>
            </a:r>
            <a:r>
              <a:rPr lang="en-US" altLang="en-US" u="sng" dirty="0">
                <a:solidFill>
                  <a:srgbClr val="000000"/>
                </a:solidFill>
              </a:rPr>
              <a:t>20-character array</a:t>
            </a:r>
            <a:r>
              <a:rPr lang="en-US" altLang="en-US" dirty="0">
                <a:solidFill>
                  <a:srgbClr val="000000"/>
                </a:solidFill>
              </a:rPr>
              <a:t>, the statement</a:t>
            </a:r>
          </a:p>
          <a:p>
            <a:pPr marL="603250" lvl="2" indent="0" algn="ctr">
              <a:lnSpc>
                <a:spcPct val="80000"/>
              </a:lnSpc>
              <a:buNone/>
            </a:pP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scanf_s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"%19s"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myString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20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reads a string into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myString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  <a:endParaRPr lang="tr-TR" altLang="en-US" dirty="0" smtClean="0">
              <a:solidFill>
                <a:srgbClr val="000000"/>
              </a:solidFill>
            </a:endParaRPr>
          </a:p>
          <a:p>
            <a:pPr algn="just" eaLnBrk="1" hangingPunct="1">
              <a:lnSpc>
                <a:spcPct val="80000"/>
              </a:lnSpc>
            </a:pPr>
            <a:r>
              <a:rPr lang="en-US" altLang="en-US" dirty="0" smtClean="0">
                <a:solidFill>
                  <a:srgbClr val="000000"/>
                </a:solidFill>
              </a:rPr>
              <a:t>Function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scanf_s</a:t>
            </a:r>
            <a:r>
              <a:rPr lang="en-US" altLang="en-US" dirty="0">
                <a:solidFill>
                  <a:srgbClr val="000000"/>
                </a:solidFill>
              </a:rPr>
              <a:t> requires </a:t>
            </a:r>
            <a:r>
              <a:rPr lang="en-US" altLang="en-US" u="sng" dirty="0">
                <a:solidFill>
                  <a:srgbClr val="000000"/>
                </a:solidFill>
              </a:rPr>
              <a:t>two arguments</a:t>
            </a:r>
            <a:r>
              <a:rPr lang="en-US" altLang="en-US" dirty="0">
                <a:solidFill>
                  <a:srgbClr val="000000"/>
                </a:solidFill>
              </a:rPr>
              <a:t> for each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%s</a:t>
            </a:r>
            <a:r>
              <a:rPr lang="en-US" altLang="en-US" dirty="0">
                <a:solidFill>
                  <a:srgbClr val="000000"/>
                </a:solidFill>
              </a:rPr>
              <a:t> in the format string</a:t>
            </a:r>
            <a:r>
              <a:rPr lang="en-US" altLang="en-US" dirty="0" smtClean="0">
                <a:solidFill>
                  <a:srgbClr val="000000"/>
                </a:solidFill>
              </a:rPr>
              <a:t>—</a:t>
            </a:r>
            <a:endParaRPr lang="tr-TR" altLang="en-US" dirty="0" smtClean="0">
              <a:solidFill>
                <a:srgbClr val="000000"/>
              </a:solidFill>
            </a:endParaRPr>
          </a:p>
          <a:p>
            <a:pPr lvl="1" algn="just">
              <a:lnSpc>
                <a:spcPct val="80000"/>
              </a:lnSpc>
            </a:pPr>
            <a:r>
              <a:rPr lang="en-US" altLang="en-US" sz="2800" dirty="0" smtClean="0">
                <a:solidFill>
                  <a:srgbClr val="000000"/>
                </a:solidFill>
              </a:rPr>
              <a:t>a </a:t>
            </a:r>
            <a:r>
              <a:rPr lang="en-US" altLang="en-US" sz="2800" dirty="0">
                <a:solidFill>
                  <a:srgbClr val="000000"/>
                </a:solidFill>
              </a:rPr>
              <a:t>character array in which to place the input string </a:t>
            </a:r>
            <a:endParaRPr lang="tr-TR" altLang="en-US" sz="2800" dirty="0" smtClean="0">
              <a:solidFill>
                <a:srgbClr val="000000"/>
              </a:solidFill>
            </a:endParaRPr>
          </a:p>
          <a:p>
            <a:pPr lvl="1" algn="just">
              <a:lnSpc>
                <a:spcPct val="80000"/>
              </a:lnSpc>
            </a:pPr>
            <a:r>
              <a:rPr lang="en-US" altLang="en-US" sz="2800" dirty="0" smtClean="0">
                <a:solidFill>
                  <a:srgbClr val="000000"/>
                </a:solidFill>
              </a:rPr>
              <a:t>and </a:t>
            </a:r>
            <a:r>
              <a:rPr lang="en-US" altLang="en-US" sz="2800" dirty="0">
                <a:solidFill>
                  <a:srgbClr val="000000"/>
                </a:solidFill>
              </a:rPr>
              <a:t>the number of array elements.</a:t>
            </a:r>
          </a:p>
        </p:txBody>
      </p:sp>
      <p:sp>
        <p:nvSpPr>
          <p:cNvPr id="189444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784209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346" y="133113"/>
            <a:ext cx="10515600" cy="644809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Secure C Programming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571" y="955343"/>
            <a:ext cx="11922457" cy="5401006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80000"/>
              </a:lnSpc>
              <a:defRPr/>
            </a:pPr>
            <a:r>
              <a:rPr lang="en-US" sz="3000" dirty="0">
                <a:solidFill>
                  <a:srgbClr val="000000"/>
                </a:solidFill>
              </a:rPr>
              <a:t>The </a:t>
            </a:r>
            <a:r>
              <a:rPr lang="en-US" sz="3000" u="sng" dirty="0">
                <a:solidFill>
                  <a:srgbClr val="000000"/>
                </a:solidFill>
              </a:rPr>
              <a:t>second of these arguments</a:t>
            </a:r>
            <a:r>
              <a:rPr lang="en-US" sz="3000" dirty="0">
                <a:solidFill>
                  <a:srgbClr val="000000"/>
                </a:solidFill>
              </a:rPr>
              <a:t> is used by </a:t>
            </a:r>
            <a:r>
              <a:rPr lang="en-US" sz="3000" dirty="0" err="1">
                <a:solidFill>
                  <a:srgbClr val="000000"/>
                </a:solidFill>
                <a:latin typeface="Consolas" panose="020B0609020204030204" pitchFamily="49" charset="0"/>
              </a:rPr>
              <a:t>scanf_s</a:t>
            </a:r>
            <a:r>
              <a:rPr lang="en-US" sz="3000" dirty="0">
                <a:solidFill>
                  <a:srgbClr val="000000"/>
                </a:solidFill>
              </a:rPr>
              <a:t> to </a:t>
            </a:r>
            <a:r>
              <a:rPr lang="en-US" sz="3000" u="sng" dirty="0">
                <a:solidFill>
                  <a:srgbClr val="000000"/>
                </a:solidFill>
              </a:rPr>
              <a:t>prevent buffer overflows</a:t>
            </a:r>
            <a:r>
              <a:rPr lang="en-US" sz="30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3000" dirty="0">
                <a:solidFill>
                  <a:srgbClr val="000000"/>
                </a:solidFill>
              </a:rPr>
              <a:t>For example, it’s possible to supply a field width for </a:t>
            </a:r>
            <a:r>
              <a:rPr 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%s</a:t>
            </a:r>
            <a:r>
              <a:rPr lang="en-US" sz="3000" dirty="0">
                <a:solidFill>
                  <a:srgbClr val="000000"/>
                </a:solidFill>
              </a:rPr>
              <a:t> that’s </a:t>
            </a:r>
            <a:r>
              <a:rPr lang="en-US" sz="3000" u="sng" dirty="0">
                <a:solidFill>
                  <a:srgbClr val="000000"/>
                </a:solidFill>
              </a:rPr>
              <a:t>too long</a:t>
            </a:r>
            <a:r>
              <a:rPr lang="en-US" sz="3000" dirty="0">
                <a:solidFill>
                  <a:srgbClr val="000000"/>
                </a:solidFill>
              </a:rPr>
              <a:t> for the underlying </a:t>
            </a:r>
            <a:r>
              <a:rPr lang="en-US" sz="3000" u="sng" dirty="0">
                <a:solidFill>
                  <a:srgbClr val="000000"/>
                </a:solidFill>
              </a:rPr>
              <a:t>character array</a:t>
            </a:r>
            <a:r>
              <a:rPr lang="en-US" sz="3000" dirty="0">
                <a:solidFill>
                  <a:srgbClr val="000000"/>
                </a:solidFill>
              </a:rPr>
              <a:t>, or to simply </a:t>
            </a:r>
            <a:r>
              <a:rPr lang="en-US" sz="3000" u="sng" dirty="0">
                <a:solidFill>
                  <a:srgbClr val="000000"/>
                </a:solidFill>
              </a:rPr>
              <a:t>omit the field width entirely</a:t>
            </a:r>
            <a:r>
              <a:rPr lang="en-US" sz="30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3000" dirty="0">
                <a:solidFill>
                  <a:srgbClr val="000000"/>
                </a:solidFill>
              </a:rPr>
              <a:t>If the </a:t>
            </a:r>
            <a:r>
              <a:rPr lang="en-US" sz="3000" u="sng" dirty="0">
                <a:solidFill>
                  <a:srgbClr val="000000"/>
                </a:solidFill>
              </a:rPr>
              <a:t>number of characters input</a:t>
            </a:r>
            <a:r>
              <a:rPr lang="en-US" sz="3000" dirty="0">
                <a:solidFill>
                  <a:srgbClr val="000000"/>
                </a:solidFill>
              </a:rPr>
              <a:t> </a:t>
            </a:r>
            <a:r>
              <a:rPr lang="en-US" sz="3000" u="sng" dirty="0">
                <a:solidFill>
                  <a:srgbClr val="000000"/>
                </a:solidFill>
              </a:rPr>
              <a:t>plus the terminating null character</a:t>
            </a:r>
            <a:r>
              <a:rPr lang="en-US" sz="3000" dirty="0">
                <a:solidFill>
                  <a:srgbClr val="000000"/>
                </a:solidFill>
              </a:rPr>
              <a:t> is </a:t>
            </a:r>
            <a:r>
              <a:rPr lang="en-US" sz="3000" u="sng" dirty="0">
                <a:solidFill>
                  <a:srgbClr val="000000"/>
                </a:solidFill>
              </a:rPr>
              <a:t>larger</a:t>
            </a:r>
            <a:r>
              <a:rPr lang="en-US" sz="3000" dirty="0">
                <a:solidFill>
                  <a:srgbClr val="000000"/>
                </a:solidFill>
              </a:rPr>
              <a:t> than the </a:t>
            </a:r>
            <a:r>
              <a:rPr lang="en-US" sz="3000" u="sng" dirty="0">
                <a:solidFill>
                  <a:srgbClr val="000000"/>
                </a:solidFill>
              </a:rPr>
              <a:t>number of array elements</a:t>
            </a:r>
            <a:r>
              <a:rPr lang="en-US" sz="3000" dirty="0">
                <a:solidFill>
                  <a:srgbClr val="000000"/>
                </a:solidFill>
              </a:rPr>
              <a:t>, the </a:t>
            </a:r>
            <a:r>
              <a:rPr 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%s</a:t>
            </a:r>
            <a:r>
              <a:rPr lang="en-US" sz="3000" dirty="0">
                <a:solidFill>
                  <a:srgbClr val="000000"/>
                </a:solidFill>
              </a:rPr>
              <a:t> conversion would </a:t>
            </a:r>
            <a:r>
              <a:rPr lang="en-US" sz="3000" u="sng" dirty="0">
                <a:solidFill>
                  <a:srgbClr val="000000"/>
                </a:solidFill>
              </a:rPr>
              <a:t>fail</a:t>
            </a:r>
            <a:r>
              <a:rPr lang="en-US" sz="30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3000" dirty="0">
                <a:solidFill>
                  <a:srgbClr val="000000"/>
                </a:solidFill>
              </a:rPr>
              <a:t>Because the preceding statement contains </a:t>
            </a:r>
            <a:r>
              <a:rPr lang="en-US" sz="3000" u="sng" dirty="0">
                <a:solidFill>
                  <a:srgbClr val="000000"/>
                </a:solidFill>
              </a:rPr>
              <a:t>only one conversion specifier</a:t>
            </a:r>
            <a:r>
              <a:rPr lang="en-US" sz="3000" dirty="0" smtClean="0">
                <a:solidFill>
                  <a:srgbClr val="000000"/>
                </a:solidFill>
              </a:rPr>
              <a:t>,</a:t>
            </a:r>
            <a:endParaRPr lang="tr-TR" sz="3000" dirty="0" smtClean="0">
              <a:solidFill>
                <a:srgbClr val="000000"/>
              </a:solidFill>
            </a:endParaRPr>
          </a:p>
          <a:p>
            <a:pPr lvl="1" algn="just">
              <a:lnSpc>
                <a:spcPct val="80000"/>
              </a:lnSpc>
              <a:defRPr/>
            </a:pPr>
            <a:r>
              <a:rPr lang="en-US" sz="3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scanf_s</a:t>
            </a:r>
            <a:r>
              <a:rPr lang="en-US" sz="3000" dirty="0" smtClean="0">
                <a:solidFill>
                  <a:srgbClr val="000000"/>
                </a:solidFill>
              </a:rPr>
              <a:t> </a:t>
            </a:r>
            <a:r>
              <a:rPr lang="en-US" sz="3000" dirty="0">
                <a:solidFill>
                  <a:srgbClr val="000000"/>
                </a:solidFill>
              </a:rPr>
              <a:t>would </a:t>
            </a:r>
            <a:r>
              <a:rPr lang="en-US" sz="3000" u="sng" dirty="0">
                <a:solidFill>
                  <a:srgbClr val="000000"/>
                </a:solidFill>
              </a:rPr>
              <a:t>return 0</a:t>
            </a:r>
            <a:r>
              <a:rPr lang="en-US" sz="3000" dirty="0">
                <a:solidFill>
                  <a:srgbClr val="000000"/>
                </a:solidFill>
              </a:rPr>
              <a:t> indicating that </a:t>
            </a:r>
            <a:r>
              <a:rPr lang="en-US" sz="3000" u="sng" dirty="0">
                <a:solidFill>
                  <a:srgbClr val="000000"/>
                </a:solidFill>
              </a:rPr>
              <a:t>no conversions were performed</a:t>
            </a:r>
            <a:r>
              <a:rPr lang="en-US" sz="3000" dirty="0">
                <a:solidFill>
                  <a:srgbClr val="000000"/>
                </a:solidFill>
              </a:rPr>
              <a:t>, </a:t>
            </a:r>
            <a:endParaRPr lang="tr-TR" sz="3000" dirty="0" smtClean="0">
              <a:solidFill>
                <a:srgbClr val="000000"/>
              </a:solidFill>
            </a:endParaRPr>
          </a:p>
          <a:p>
            <a:pPr lvl="1" algn="just">
              <a:lnSpc>
                <a:spcPct val="80000"/>
              </a:lnSpc>
              <a:defRPr/>
            </a:pPr>
            <a:r>
              <a:rPr lang="en-US" sz="3000" dirty="0" smtClean="0">
                <a:solidFill>
                  <a:srgbClr val="000000"/>
                </a:solidFill>
              </a:rPr>
              <a:t>and </a:t>
            </a:r>
            <a:r>
              <a:rPr lang="en-US" sz="3000" dirty="0" err="1">
                <a:solidFill>
                  <a:srgbClr val="000000"/>
                </a:solidFill>
              </a:rPr>
              <a:t>myString</a:t>
            </a:r>
            <a:r>
              <a:rPr lang="en-US" sz="3000" dirty="0">
                <a:solidFill>
                  <a:srgbClr val="000000"/>
                </a:solidFill>
              </a:rPr>
              <a:t> would be unaltered.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3000" dirty="0">
                <a:solidFill>
                  <a:srgbClr val="000000"/>
                </a:solidFill>
              </a:rPr>
              <a:t>In general, if your compiler supports the functions from the C standard’s optional Annex K, you should use them. </a:t>
            </a:r>
          </a:p>
        </p:txBody>
      </p:sp>
      <p:sp>
        <p:nvSpPr>
          <p:cNvPr id="189444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02914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108" y="201352"/>
            <a:ext cx="10515600" cy="658457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Secure C Programming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108" y="979463"/>
            <a:ext cx="11895161" cy="5376885"/>
          </a:xfrm>
        </p:spPr>
        <p:txBody>
          <a:bodyPr>
            <a:normAutofit/>
          </a:bodyPr>
          <a:lstStyle/>
          <a:p>
            <a:pPr marL="109537" indent="0">
              <a:lnSpc>
                <a:spcPct val="80000"/>
              </a:lnSpc>
              <a:buNone/>
              <a:defRPr/>
            </a:pPr>
            <a:r>
              <a:rPr lang="en-US" b="1" i="1" dirty="0">
                <a:solidFill>
                  <a:srgbClr val="000000"/>
                </a:solidFill>
              </a:rPr>
              <a:t>Don’t Use Strings Read from the User as Format-Control Strings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You might have noticed that </a:t>
            </a:r>
            <a:r>
              <a:rPr lang="en-US" dirty="0" smtClean="0">
                <a:solidFill>
                  <a:srgbClr val="000000"/>
                </a:solidFill>
              </a:rPr>
              <a:t>we </a:t>
            </a:r>
            <a:r>
              <a:rPr lang="en-US" dirty="0">
                <a:solidFill>
                  <a:srgbClr val="000000"/>
                </a:solidFill>
              </a:rPr>
              <a:t>never use single-argument </a:t>
            </a:r>
            <a:r>
              <a:rPr lang="en-US" dirty="0" err="1">
                <a:solidFill>
                  <a:srgbClr val="000000"/>
                </a:solidFill>
              </a:rPr>
              <a:t>printfs</a:t>
            </a:r>
            <a:r>
              <a:rPr lang="en-US" dirty="0">
                <a:solidFill>
                  <a:srgbClr val="000000"/>
                </a:solidFill>
              </a:rPr>
              <a:t>. Instead we use one of the following forms:</a:t>
            </a:r>
          </a:p>
          <a:p>
            <a:pPr lvl="1" algn="just"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rgbClr val="000000"/>
                </a:solidFill>
              </a:rPr>
              <a:t>When we need to output a </a:t>
            </a:r>
            <a:r>
              <a:rPr lang="en-US" sz="2800" b="1" dirty="0">
                <a:solidFill>
                  <a:srgbClr val="000000"/>
                </a:solidFill>
              </a:rPr>
              <a:t>'\n'</a:t>
            </a:r>
            <a:r>
              <a:rPr lang="en-US" sz="2800" dirty="0">
                <a:solidFill>
                  <a:srgbClr val="000000"/>
                </a:solidFill>
              </a:rPr>
              <a:t> after the string, we </a:t>
            </a:r>
            <a:r>
              <a:rPr lang="en-US" sz="2800" u="sng" dirty="0">
                <a:solidFill>
                  <a:srgbClr val="000000"/>
                </a:solidFill>
              </a:rPr>
              <a:t>use function </a:t>
            </a:r>
            <a:r>
              <a:rPr lang="en-US" sz="2800" b="1" u="sng" dirty="0">
                <a:solidFill>
                  <a:srgbClr val="000000"/>
                </a:solidFill>
              </a:rPr>
              <a:t>puts</a:t>
            </a:r>
            <a:r>
              <a:rPr lang="en-US" sz="2800" dirty="0">
                <a:solidFill>
                  <a:srgbClr val="000000"/>
                </a:solidFill>
              </a:rPr>
              <a:t> (which </a:t>
            </a:r>
            <a:r>
              <a:rPr lang="en-US" sz="2800" u="sng" dirty="0">
                <a:solidFill>
                  <a:srgbClr val="000000"/>
                </a:solidFill>
              </a:rPr>
              <a:t>automatically outputs a '\n'</a:t>
            </a:r>
            <a:r>
              <a:rPr lang="en-US" sz="2800" dirty="0">
                <a:solidFill>
                  <a:srgbClr val="000000"/>
                </a:solidFill>
              </a:rPr>
              <a:t> after its single string argument), as in </a:t>
            </a:r>
          </a:p>
          <a:p>
            <a:pPr marL="365125" lvl="1" indent="0" algn="ctr">
              <a:lnSpc>
                <a:spcPct val="80000"/>
              </a:lnSpc>
              <a:buNone/>
              <a:defRPr/>
            </a:pPr>
            <a:r>
              <a:rPr lang="en-US" sz="2800" dirty="0">
                <a:solidFill>
                  <a:srgbClr val="000000"/>
                </a:solidFill>
              </a:rPr>
              <a:t>   puts(</a:t>
            </a:r>
            <a:r>
              <a:rPr lang="en-US" sz="2800" dirty="0">
                <a:solidFill>
                  <a:srgbClr val="0070C0"/>
                </a:solidFill>
              </a:rPr>
              <a:t>"Welcome to C!"</a:t>
            </a:r>
            <a:r>
              <a:rPr lang="en-US" sz="2800" dirty="0">
                <a:solidFill>
                  <a:srgbClr val="000000"/>
                </a:solidFill>
              </a:rPr>
              <a:t>);</a:t>
            </a:r>
          </a:p>
          <a:p>
            <a:pPr lvl="1" algn="just"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rgbClr val="000000"/>
                </a:solidFill>
              </a:rPr>
              <a:t>When we need the </a:t>
            </a:r>
            <a:r>
              <a:rPr lang="en-US" sz="2800" u="sng" dirty="0">
                <a:solidFill>
                  <a:srgbClr val="000000"/>
                </a:solidFill>
              </a:rPr>
              <a:t>cursor to remain on the same line</a:t>
            </a:r>
            <a:r>
              <a:rPr lang="en-US" sz="2800" dirty="0">
                <a:solidFill>
                  <a:srgbClr val="000000"/>
                </a:solidFill>
              </a:rPr>
              <a:t> as the string, we use function </a:t>
            </a:r>
            <a:r>
              <a:rPr lang="en-US" sz="2800" dirty="0" err="1">
                <a:solidFill>
                  <a:srgbClr val="000000"/>
                </a:solidFill>
              </a:rPr>
              <a:t>printf</a:t>
            </a:r>
            <a:r>
              <a:rPr lang="en-US" sz="2800" dirty="0">
                <a:solidFill>
                  <a:srgbClr val="000000"/>
                </a:solidFill>
              </a:rPr>
              <a:t>, as in </a:t>
            </a:r>
          </a:p>
          <a:p>
            <a:pPr marL="603250" lvl="2" indent="0" algn="ctr">
              <a:lnSpc>
                <a:spcPct val="80000"/>
              </a:lnSpc>
              <a:buNone/>
              <a:defRPr/>
            </a:pPr>
            <a:r>
              <a:rPr lang="en-US" sz="2800" dirty="0">
                <a:solidFill>
                  <a:srgbClr val="000000"/>
                </a:solidFill>
              </a:rPr>
              <a:t>     </a:t>
            </a:r>
            <a:r>
              <a:rPr lang="en-US" sz="2800" dirty="0" err="1">
                <a:solidFill>
                  <a:srgbClr val="000000"/>
                </a:solidFill>
              </a:rPr>
              <a:t>printf</a:t>
            </a:r>
            <a:r>
              <a:rPr lang="en-US" sz="2800" dirty="0">
                <a:solidFill>
                  <a:srgbClr val="000000"/>
                </a:solidFill>
              </a:rPr>
              <a:t>(</a:t>
            </a:r>
            <a:r>
              <a:rPr lang="en-US" sz="2800" dirty="0">
                <a:solidFill>
                  <a:srgbClr val="0070C0"/>
                </a:solidFill>
              </a:rPr>
              <a:t>"%s"</a:t>
            </a:r>
            <a:r>
              <a:rPr lang="en-US" sz="2800" dirty="0">
                <a:solidFill>
                  <a:srgbClr val="000000"/>
                </a:solidFill>
              </a:rPr>
              <a:t>, </a:t>
            </a:r>
            <a:r>
              <a:rPr lang="en-US" sz="2800" dirty="0">
                <a:solidFill>
                  <a:srgbClr val="0070C0"/>
                </a:solidFill>
              </a:rPr>
              <a:t>"Enter first integer: </a:t>
            </a:r>
            <a:r>
              <a:rPr lang="en-US" sz="2800" dirty="0" smtClean="0">
                <a:solidFill>
                  <a:srgbClr val="0070C0"/>
                </a:solidFill>
              </a:rPr>
              <a:t>")</a:t>
            </a:r>
            <a:r>
              <a:rPr lang="en-US" sz="2800" dirty="0" smtClean="0">
                <a:solidFill>
                  <a:srgbClr val="000000"/>
                </a:solidFill>
              </a:rPr>
              <a:t>;</a:t>
            </a:r>
            <a:endParaRPr lang="tr-TR" sz="2800" dirty="0" smtClean="0">
              <a:solidFill>
                <a:srgbClr val="000000"/>
              </a:solidFill>
            </a:endParaRPr>
          </a:p>
          <a:p>
            <a:pPr algn="just">
              <a:lnSpc>
                <a:spcPct val="8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Because we were displaying </a:t>
            </a:r>
            <a:r>
              <a:rPr lang="en-US" altLang="en-US" b="1" i="1" u="sng" dirty="0">
                <a:solidFill>
                  <a:srgbClr val="000000"/>
                </a:solidFill>
              </a:rPr>
              <a:t>string literals</a:t>
            </a:r>
            <a:r>
              <a:rPr lang="en-US" altLang="en-US" dirty="0">
                <a:solidFill>
                  <a:srgbClr val="000000"/>
                </a:solidFill>
              </a:rPr>
              <a:t>, we certainly could have used the </a:t>
            </a:r>
            <a:r>
              <a:rPr lang="en-US" altLang="en-US" u="sng" dirty="0">
                <a:solidFill>
                  <a:srgbClr val="000000"/>
                </a:solidFill>
              </a:rPr>
              <a:t>one-argument form of </a:t>
            </a:r>
            <a:r>
              <a:rPr lang="en-US" altLang="en-US" u="sng" dirty="0" err="1">
                <a:solidFill>
                  <a:srgbClr val="000000"/>
                </a:solidFill>
              </a:rPr>
              <a:t>printf</a:t>
            </a:r>
            <a:r>
              <a:rPr lang="en-US" altLang="en-US" dirty="0">
                <a:solidFill>
                  <a:srgbClr val="000000"/>
                </a:solidFill>
              </a:rPr>
              <a:t>, as in</a:t>
            </a:r>
          </a:p>
          <a:p>
            <a:pPr marL="603250" lvl="2" indent="0" algn="ctr">
              <a:lnSpc>
                <a:spcPct val="80000"/>
              </a:lnSpc>
              <a:buNone/>
            </a:pPr>
            <a:r>
              <a:rPr lang="en-US" altLang="en-US" sz="2800" dirty="0" err="1">
                <a:solidFill>
                  <a:srgbClr val="000000"/>
                </a:solidFill>
              </a:rPr>
              <a:t>printf</a:t>
            </a:r>
            <a:r>
              <a:rPr lang="en-US" altLang="en-US" sz="2800" dirty="0">
                <a:solidFill>
                  <a:srgbClr val="000000"/>
                </a:solidFill>
              </a:rPr>
              <a:t>(</a:t>
            </a:r>
            <a:r>
              <a:rPr lang="en-US" altLang="en-US" sz="2800" dirty="0">
                <a:solidFill>
                  <a:srgbClr val="0070C0"/>
                </a:solidFill>
              </a:rPr>
              <a:t>"Welcome to C!\n")</a:t>
            </a:r>
            <a:r>
              <a:rPr lang="en-US" altLang="en-US" sz="2800" dirty="0">
                <a:solidFill>
                  <a:srgbClr val="000000"/>
                </a:solidFill>
              </a:rPr>
              <a:t>;</a:t>
            </a:r>
          </a:p>
          <a:p>
            <a:pPr marL="603250" lvl="2" indent="0" algn="ctr">
              <a:lnSpc>
                <a:spcPct val="80000"/>
              </a:lnSpc>
              <a:buNone/>
            </a:pPr>
            <a:r>
              <a:rPr lang="en-US" altLang="en-US" sz="2800" dirty="0" err="1">
                <a:solidFill>
                  <a:srgbClr val="000000"/>
                </a:solidFill>
              </a:rPr>
              <a:t>printf</a:t>
            </a:r>
            <a:r>
              <a:rPr lang="en-US" altLang="en-US" sz="2800" dirty="0">
                <a:solidFill>
                  <a:srgbClr val="000000"/>
                </a:solidFill>
              </a:rPr>
              <a:t>(</a:t>
            </a:r>
            <a:r>
              <a:rPr lang="en-US" altLang="en-US" sz="2800" dirty="0">
                <a:solidFill>
                  <a:srgbClr val="0070C0"/>
                </a:solidFill>
              </a:rPr>
              <a:t>"Enter first integer: ")</a:t>
            </a:r>
            <a:r>
              <a:rPr lang="en-US" altLang="en-US" sz="2800" dirty="0">
                <a:solidFill>
                  <a:srgbClr val="000000"/>
                </a:solidFill>
              </a:rPr>
              <a:t>;</a:t>
            </a:r>
          </a:p>
          <a:p>
            <a:pPr marL="603250" lvl="2" indent="0">
              <a:lnSpc>
                <a:spcPct val="80000"/>
              </a:lnSpc>
              <a:buNone/>
              <a:defRPr/>
            </a:pPr>
            <a:endParaRPr lang="en-US" sz="2800" dirty="0">
              <a:solidFill>
                <a:srgbClr val="000000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sz="25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680757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755" y="133113"/>
            <a:ext cx="10515600" cy="644809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Secure C Programming (Cont.)</a:t>
            </a:r>
          </a:p>
        </p:txBody>
      </p:sp>
      <p:sp>
        <p:nvSpPr>
          <p:cNvPr id="214019" name="Text Placeholder 2"/>
          <p:cNvSpPr>
            <a:spLocks noGrp="1"/>
          </p:cNvSpPr>
          <p:nvPr>
            <p:ph type="body" idx="1"/>
          </p:nvPr>
        </p:nvSpPr>
        <p:spPr>
          <a:xfrm>
            <a:off x="196754" y="1034055"/>
            <a:ext cx="11785979" cy="4351338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500" dirty="0" smtClean="0">
                <a:solidFill>
                  <a:srgbClr val="000000"/>
                </a:solidFill>
              </a:rPr>
              <a:t>When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</a:rPr>
              <a:t>evaluates the </a:t>
            </a:r>
            <a:r>
              <a:rPr lang="en-US" altLang="en-US" sz="2500" u="sng" dirty="0">
                <a:solidFill>
                  <a:srgbClr val="000000"/>
                </a:solidFill>
              </a:rPr>
              <a:t>format-control string</a:t>
            </a:r>
            <a:r>
              <a:rPr lang="en-US" altLang="en-US" sz="2500" dirty="0">
                <a:solidFill>
                  <a:srgbClr val="000000"/>
                </a:solidFill>
              </a:rPr>
              <a:t> in its </a:t>
            </a:r>
            <a:r>
              <a:rPr lang="en-US" altLang="en-US" sz="2500" u="sng" dirty="0">
                <a:solidFill>
                  <a:srgbClr val="000000"/>
                </a:solidFill>
              </a:rPr>
              <a:t>first</a:t>
            </a:r>
            <a:r>
              <a:rPr lang="en-US" altLang="en-US" sz="2500" dirty="0">
                <a:solidFill>
                  <a:srgbClr val="000000"/>
                </a:solidFill>
              </a:rPr>
              <a:t> (and possibly its only) </a:t>
            </a:r>
            <a:r>
              <a:rPr lang="en-US" altLang="en-US" sz="2500" u="sng" dirty="0">
                <a:solidFill>
                  <a:srgbClr val="000000"/>
                </a:solidFill>
              </a:rPr>
              <a:t>argument</a:t>
            </a:r>
            <a:r>
              <a:rPr lang="en-US" altLang="en-US" sz="2500" dirty="0">
                <a:solidFill>
                  <a:srgbClr val="000000"/>
                </a:solidFill>
              </a:rPr>
              <a:t>, the function performs tasks based on the </a:t>
            </a:r>
            <a:r>
              <a:rPr lang="en-US" altLang="en-US" sz="2500" u="sng" dirty="0">
                <a:solidFill>
                  <a:srgbClr val="000000"/>
                </a:solidFill>
              </a:rPr>
              <a:t>conversion specifier(s)</a:t>
            </a:r>
            <a:r>
              <a:rPr lang="en-US" altLang="en-US" sz="2500" dirty="0">
                <a:solidFill>
                  <a:srgbClr val="000000"/>
                </a:solidFill>
              </a:rPr>
              <a:t> in that string.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If the format-control string were </a:t>
            </a:r>
            <a:r>
              <a:rPr lang="en-US" altLang="en-US" sz="2500" u="sng" dirty="0">
                <a:solidFill>
                  <a:srgbClr val="000000"/>
                </a:solidFill>
              </a:rPr>
              <a:t>obtained from the user</a:t>
            </a:r>
            <a:r>
              <a:rPr lang="en-US" altLang="en-US" sz="2500" dirty="0">
                <a:solidFill>
                  <a:srgbClr val="000000"/>
                </a:solidFill>
              </a:rPr>
              <a:t>, an attacker could supply </a:t>
            </a:r>
            <a:r>
              <a:rPr lang="en-US" altLang="en-US" sz="2500" u="sng" dirty="0">
                <a:solidFill>
                  <a:srgbClr val="000000"/>
                </a:solidFill>
              </a:rPr>
              <a:t>malicious conversion specifiers</a:t>
            </a:r>
            <a:r>
              <a:rPr lang="en-US" altLang="en-US" sz="2500" dirty="0">
                <a:solidFill>
                  <a:srgbClr val="000000"/>
                </a:solidFill>
              </a:rPr>
              <a:t> that would be “executed” by the formatted output function. </a:t>
            </a:r>
            <a:endParaRPr lang="tr-TR" altLang="en-US" sz="2500" dirty="0" smtClean="0">
              <a:solidFill>
                <a:srgbClr val="000000"/>
              </a:solidFill>
            </a:endParaRPr>
          </a:p>
          <a:p>
            <a:pPr algn="just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Now that you know </a:t>
            </a:r>
            <a:r>
              <a:rPr lang="en-US" altLang="en-US" sz="2500" u="sng" dirty="0">
                <a:solidFill>
                  <a:srgbClr val="000000"/>
                </a:solidFill>
              </a:rPr>
              <a:t>how to read strings into </a:t>
            </a:r>
            <a:r>
              <a:rPr lang="en-US" altLang="en-US" sz="2500" b="1" i="1" u="sng" dirty="0">
                <a:solidFill>
                  <a:srgbClr val="000000"/>
                </a:solidFill>
              </a:rPr>
              <a:t>character arrays</a:t>
            </a:r>
            <a:r>
              <a:rPr lang="en-US" altLang="en-US" sz="2500" dirty="0">
                <a:solidFill>
                  <a:srgbClr val="000000"/>
                </a:solidFill>
              </a:rPr>
              <a:t>, it’s important to note that you should </a:t>
            </a:r>
            <a:r>
              <a:rPr lang="en-US" altLang="en-US" sz="2500" u="sng" dirty="0">
                <a:solidFill>
                  <a:srgbClr val="000000"/>
                </a:solidFill>
              </a:rPr>
              <a:t>never use as a </a:t>
            </a:r>
            <a:r>
              <a:rPr lang="en-US" altLang="en-US" sz="2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500" u="sng" dirty="0" err="1">
                <a:solidFill>
                  <a:srgbClr val="000000"/>
                </a:solidFill>
              </a:rPr>
              <a:t>’s</a:t>
            </a:r>
            <a:r>
              <a:rPr lang="en-US" altLang="en-US" sz="2500" u="sng" dirty="0">
                <a:solidFill>
                  <a:srgbClr val="000000"/>
                </a:solidFill>
              </a:rPr>
              <a:t> format-control string a character array</a:t>
            </a:r>
            <a:r>
              <a:rPr lang="en-US" altLang="en-US" sz="2500" dirty="0">
                <a:solidFill>
                  <a:srgbClr val="000000"/>
                </a:solidFill>
              </a:rPr>
              <a:t> that might </a:t>
            </a:r>
            <a:r>
              <a:rPr lang="en-US" altLang="en-US" sz="2500" u="sng" dirty="0">
                <a:solidFill>
                  <a:srgbClr val="000000"/>
                </a:solidFill>
              </a:rPr>
              <a:t>contain </a:t>
            </a:r>
            <a:r>
              <a:rPr lang="en-US" altLang="en-US" sz="2500" b="1" u="sng" dirty="0">
                <a:solidFill>
                  <a:srgbClr val="000000"/>
                </a:solidFill>
              </a:rPr>
              <a:t>user input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  <a:p>
            <a:pPr algn="just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For more information, see CERT guideline FIO30-C at www.securecoding.cert.org. </a:t>
            </a:r>
          </a:p>
          <a:p>
            <a:pPr eaLnBrk="1" hangingPunct="1">
              <a:lnSpc>
                <a:spcPct val="80000"/>
              </a:lnSpc>
            </a:pPr>
            <a:endParaRPr lang="en-US" altLang="en-US" sz="25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136</a:t>
            </a:fld>
            <a:endParaRPr lang="en-US" altLang="en-US" dirty="0"/>
          </a:p>
        </p:txBody>
      </p:sp>
      <p:pic>
        <p:nvPicPr>
          <p:cNvPr id="6" name="Picture 5" descr="chtp8_06_Page_90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" t="5572" r="2888" b="73334"/>
          <a:stretch/>
        </p:blipFill>
        <p:spPr>
          <a:xfrm>
            <a:off x="2047162" y="4918194"/>
            <a:ext cx="8352431" cy="1446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3444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02" y="146761"/>
            <a:ext cx="10515600" cy="658457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 Examples (Cont.) </a:t>
            </a:r>
          </a:p>
        </p:txBody>
      </p:sp>
      <p:sp>
        <p:nvSpPr>
          <p:cNvPr id="39939" name="Text Placeholder 2"/>
          <p:cNvSpPr>
            <a:spLocks noGrp="1"/>
          </p:cNvSpPr>
          <p:nvPr>
            <p:ph type="body" idx="1"/>
          </p:nvPr>
        </p:nvSpPr>
        <p:spPr>
          <a:xfrm>
            <a:off x="210402" y="965817"/>
            <a:ext cx="11799628" cy="5503222"/>
          </a:xfrm>
        </p:spPr>
        <p:txBody>
          <a:bodyPr>
            <a:normAutofit/>
          </a:bodyPr>
          <a:lstStyle/>
          <a:p>
            <a:pPr algn="just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#define</a:t>
            </a:r>
            <a:r>
              <a:rPr lang="en-US" altLang="en-US" dirty="0">
                <a:solidFill>
                  <a:srgbClr val="0000FF"/>
                </a:solidFill>
              </a:rPr>
              <a:t> preprocessor directive</a:t>
            </a:r>
            <a:r>
              <a:rPr lang="en-US" altLang="en-US" dirty="0">
                <a:solidFill>
                  <a:srgbClr val="000000"/>
                </a:solidFill>
              </a:rPr>
              <a:t> is introduced in this program. </a:t>
            </a:r>
            <a:r>
              <a:rPr lang="tr-TR" altLang="en-US" dirty="0">
                <a:solidFill>
                  <a:srgbClr val="000000"/>
                </a:solidFill>
              </a:rPr>
              <a:t>Below </a:t>
            </a:r>
            <a:r>
              <a:rPr lang="en-US" altLang="en-US" dirty="0">
                <a:solidFill>
                  <a:srgbClr val="000000"/>
                </a:solidFill>
              </a:rPr>
              <a:t>defines a </a:t>
            </a:r>
            <a:r>
              <a:rPr lang="en-US" altLang="en-US" dirty="0">
                <a:solidFill>
                  <a:srgbClr val="0000FF"/>
                </a:solidFill>
              </a:rPr>
              <a:t>symbolic constant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SIZE</a:t>
            </a:r>
            <a:r>
              <a:rPr lang="en-US" altLang="en-US" dirty="0">
                <a:solidFill>
                  <a:srgbClr val="000000"/>
                </a:solidFill>
              </a:rPr>
              <a:t> whose value is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marL="0" indent="0" algn="ctr" eaLnBrk="1" hangingPunct="1">
              <a:buNone/>
            </a:pP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#define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SIZE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5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A symbolic constant is an </a:t>
            </a:r>
            <a:r>
              <a:rPr lang="en-US" altLang="en-US" u="sng" dirty="0">
                <a:solidFill>
                  <a:srgbClr val="000000"/>
                </a:solidFill>
              </a:rPr>
              <a:t>identifier</a:t>
            </a:r>
            <a:r>
              <a:rPr lang="en-US" altLang="en-US" dirty="0">
                <a:solidFill>
                  <a:srgbClr val="000000"/>
                </a:solidFill>
              </a:rPr>
              <a:t> that’s </a:t>
            </a:r>
            <a:r>
              <a:rPr lang="en-US" altLang="en-US" u="sng" dirty="0">
                <a:solidFill>
                  <a:srgbClr val="000000"/>
                </a:solidFill>
              </a:rPr>
              <a:t>replaced with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FF"/>
                </a:solidFill>
              </a:rPr>
              <a:t>replacement text</a:t>
            </a:r>
            <a:r>
              <a:rPr lang="en-US" altLang="en-US" dirty="0">
                <a:solidFill>
                  <a:srgbClr val="000000"/>
                </a:solidFill>
              </a:rPr>
              <a:t> by the C preprocessor </a:t>
            </a:r>
            <a:r>
              <a:rPr lang="en-US" altLang="en-US" u="sng" dirty="0">
                <a:solidFill>
                  <a:srgbClr val="000000"/>
                </a:solidFill>
              </a:rPr>
              <a:t>before the program is compiled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  <a:endParaRPr lang="tr-TR" altLang="en-US" dirty="0">
              <a:solidFill>
                <a:srgbClr val="000000"/>
              </a:solidFill>
            </a:endParaRPr>
          </a:p>
          <a:p>
            <a:pPr algn="just"/>
            <a:r>
              <a:rPr lang="en-US" altLang="en-US" dirty="0">
                <a:solidFill>
                  <a:srgbClr val="000000"/>
                </a:solidFill>
              </a:rPr>
              <a:t>When the program is preprocessed, </a:t>
            </a:r>
            <a:r>
              <a:rPr lang="en-US" altLang="en-US" u="sng" dirty="0">
                <a:solidFill>
                  <a:srgbClr val="000000"/>
                </a:solidFill>
              </a:rPr>
              <a:t>all occurrences of the symbolic constant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SIZE</a:t>
            </a:r>
            <a:r>
              <a:rPr lang="en-US" altLang="en-US" dirty="0">
                <a:solidFill>
                  <a:srgbClr val="000000"/>
                </a:solidFill>
              </a:rPr>
              <a:t> are </a:t>
            </a:r>
            <a:r>
              <a:rPr lang="en-US" altLang="en-US" u="sng" dirty="0">
                <a:solidFill>
                  <a:srgbClr val="000000"/>
                </a:solidFill>
              </a:rPr>
              <a:t>replaced</a:t>
            </a:r>
            <a:r>
              <a:rPr lang="en-US" altLang="en-US" dirty="0">
                <a:solidFill>
                  <a:srgbClr val="000000"/>
                </a:solidFill>
              </a:rPr>
              <a:t> with the </a:t>
            </a:r>
            <a:r>
              <a:rPr lang="en-US" altLang="en-US" u="sng" dirty="0">
                <a:solidFill>
                  <a:srgbClr val="000000"/>
                </a:solidFill>
              </a:rPr>
              <a:t>replacement text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pic>
        <p:nvPicPr>
          <p:cNvPr id="6" name="Picture 5" descr="chtp8_06_Page_13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4" b="58667"/>
          <a:stretch/>
        </p:blipFill>
        <p:spPr>
          <a:xfrm>
            <a:off x="2366753" y="4394199"/>
            <a:ext cx="6873070" cy="1920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5074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03" y="187705"/>
            <a:ext cx="10515600" cy="835878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 Examples (Cont.) </a:t>
            </a:r>
          </a:p>
        </p:txBody>
      </p:sp>
      <p:sp>
        <p:nvSpPr>
          <p:cNvPr id="40963" name="Text Placeholder 2"/>
          <p:cNvSpPr>
            <a:spLocks noGrp="1"/>
          </p:cNvSpPr>
          <p:nvPr>
            <p:ph type="body" idx="1"/>
          </p:nvPr>
        </p:nvSpPr>
        <p:spPr>
          <a:xfrm>
            <a:off x="210402" y="1023583"/>
            <a:ext cx="11881513" cy="4351338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Using </a:t>
            </a:r>
            <a:r>
              <a:rPr lang="en-US" altLang="en-US" u="sng" dirty="0">
                <a:solidFill>
                  <a:srgbClr val="000000"/>
                </a:solidFill>
              </a:rPr>
              <a:t>symbolic constants</a:t>
            </a:r>
            <a:r>
              <a:rPr lang="en-US" altLang="en-US" dirty="0">
                <a:solidFill>
                  <a:srgbClr val="000000"/>
                </a:solidFill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</a:rPr>
              <a:t>specify array sizes</a:t>
            </a:r>
            <a:r>
              <a:rPr lang="en-US" altLang="en-US" dirty="0">
                <a:solidFill>
                  <a:srgbClr val="000000"/>
                </a:solidFill>
              </a:rPr>
              <a:t> makes programs </a:t>
            </a:r>
            <a:r>
              <a:rPr lang="en-US" altLang="en-US" u="sng" dirty="0">
                <a:solidFill>
                  <a:srgbClr val="000000"/>
                </a:solidFill>
              </a:rPr>
              <a:t>more </a:t>
            </a:r>
            <a:r>
              <a:rPr lang="en-US" altLang="en-US" u="sng" dirty="0"/>
              <a:t>modifiable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In Fig. 6.5, we could have the </a:t>
            </a:r>
            <a:r>
              <a:rPr lang="en-US" altLang="en-US" u="sng" dirty="0">
                <a:solidFill>
                  <a:srgbClr val="000000"/>
                </a:solidFill>
              </a:rPr>
              <a:t>first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u="sng" dirty="0">
                <a:solidFill>
                  <a:srgbClr val="000000"/>
                </a:solidFill>
              </a:rPr>
              <a:t> loop</a:t>
            </a:r>
            <a:r>
              <a:rPr lang="en-US" altLang="en-US" dirty="0">
                <a:solidFill>
                  <a:srgbClr val="000000"/>
                </a:solidFill>
              </a:rPr>
              <a:t> fill a </a:t>
            </a:r>
            <a:r>
              <a:rPr lang="en-US" altLang="en-US" u="sng" dirty="0">
                <a:solidFill>
                  <a:srgbClr val="000000"/>
                </a:solidFill>
              </a:rPr>
              <a:t>1000-element array</a:t>
            </a:r>
            <a:r>
              <a:rPr lang="en-US" altLang="en-US" dirty="0">
                <a:solidFill>
                  <a:srgbClr val="000000"/>
                </a:solidFill>
              </a:rPr>
              <a:t> by </a:t>
            </a:r>
            <a:r>
              <a:rPr lang="en-US" altLang="en-US" u="sng" dirty="0">
                <a:solidFill>
                  <a:srgbClr val="000000"/>
                </a:solidFill>
              </a:rPr>
              <a:t>simply changing the value of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SIZE</a:t>
            </a:r>
            <a:r>
              <a:rPr lang="en-US" altLang="en-US" dirty="0">
                <a:solidFill>
                  <a:srgbClr val="000000"/>
                </a:solidFill>
              </a:rPr>
              <a:t> in the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#define</a:t>
            </a:r>
            <a:r>
              <a:rPr lang="en-US" altLang="en-US" dirty="0">
                <a:solidFill>
                  <a:srgbClr val="000000"/>
                </a:solidFill>
              </a:rPr>
              <a:t> directive </a:t>
            </a:r>
            <a:r>
              <a:rPr lang="en-US" altLang="en-US" u="sng" dirty="0">
                <a:solidFill>
                  <a:srgbClr val="000000"/>
                </a:solidFill>
              </a:rPr>
              <a:t>from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US" altLang="en-US" u="sng" dirty="0">
                <a:solidFill>
                  <a:srgbClr val="000000"/>
                </a:solidFill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1000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If the symbolic constant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SIZE</a:t>
            </a:r>
            <a:r>
              <a:rPr lang="en-US" altLang="en-US" dirty="0">
                <a:solidFill>
                  <a:srgbClr val="000000"/>
                </a:solidFill>
              </a:rPr>
              <a:t> had </a:t>
            </a:r>
            <a:r>
              <a:rPr lang="en-US" altLang="en-US" u="sng" dirty="0">
                <a:solidFill>
                  <a:srgbClr val="000000"/>
                </a:solidFill>
              </a:rPr>
              <a:t>not been used</a:t>
            </a:r>
            <a:r>
              <a:rPr lang="en-US" altLang="en-US" dirty="0">
                <a:solidFill>
                  <a:srgbClr val="000000"/>
                </a:solidFill>
              </a:rPr>
              <a:t>, we’d have to change the program in </a:t>
            </a:r>
            <a:r>
              <a:rPr lang="en-US" altLang="en-US" i="1" u="sng" dirty="0">
                <a:solidFill>
                  <a:srgbClr val="000000"/>
                </a:solidFill>
              </a:rPr>
              <a:t>three</a:t>
            </a:r>
            <a:r>
              <a:rPr lang="en-US" altLang="en-US" u="sng" dirty="0">
                <a:solidFill>
                  <a:srgbClr val="000000"/>
                </a:solidFill>
              </a:rPr>
              <a:t> separate places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  <a:endParaRPr lang="tr-TR" altLang="en-US" dirty="0">
              <a:solidFill>
                <a:srgbClr val="000000"/>
              </a:solidFill>
            </a:endParaRPr>
          </a:p>
          <a:p>
            <a:pPr algn="just"/>
            <a:r>
              <a:rPr lang="en-US" altLang="en-US" dirty="0">
                <a:solidFill>
                  <a:srgbClr val="000000"/>
                </a:solidFill>
              </a:rPr>
              <a:t>If the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#define</a:t>
            </a:r>
            <a:r>
              <a:rPr lang="en-US" altLang="en-US" dirty="0">
                <a:solidFill>
                  <a:srgbClr val="000000"/>
                </a:solidFill>
              </a:rPr>
              <a:t> preprocessor directive is </a:t>
            </a:r>
            <a:r>
              <a:rPr lang="en-US" altLang="en-US" u="sng" dirty="0">
                <a:solidFill>
                  <a:srgbClr val="000000"/>
                </a:solidFill>
              </a:rPr>
              <a:t>terminated with a semicolon</a:t>
            </a:r>
            <a:r>
              <a:rPr lang="en-US" altLang="en-US" dirty="0">
                <a:solidFill>
                  <a:srgbClr val="000000"/>
                </a:solidFill>
              </a:rPr>
              <a:t>, the preprocessor </a:t>
            </a:r>
            <a:r>
              <a:rPr lang="en-US" altLang="en-US" u="sng" dirty="0">
                <a:solidFill>
                  <a:srgbClr val="000000"/>
                </a:solidFill>
              </a:rPr>
              <a:t>replaces all occurrences</a:t>
            </a:r>
            <a:r>
              <a:rPr lang="en-US" altLang="en-US" dirty="0">
                <a:solidFill>
                  <a:srgbClr val="000000"/>
                </a:solidFill>
              </a:rPr>
              <a:t> of the symbolic constant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SIZE</a:t>
            </a:r>
            <a:r>
              <a:rPr lang="en-US" altLang="en-US" dirty="0">
                <a:solidFill>
                  <a:srgbClr val="000000"/>
                </a:solidFill>
              </a:rPr>
              <a:t> in the program </a:t>
            </a:r>
            <a:r>
              <a:rPr lang="en-US" altLang="en-US" u="sng" dirty="0">
                <a:solidFill>
                  <a:srgbClr val="000000"/>
                </a:solidFill>
              </a:rPr>
              <a:t>with the text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pic>
        <p:nvPicPr>
          <p:cNvPr id="6" name="Picture 5" descr="chtp8_06_Page_15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1" t="5174" r="3964" b="80697"/>
          <a:stretch/>
        </p:blipFill>
        <p:spPr>
          <a:xfrm>
            <a:off x="94393" y="4963441"/>
            <a:ext cx="6943001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tp8_06_Page_17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" t="5971" r="3811" b="77313"/>
          <a:stretch/>
        </p:blipFill>
        <p:spPr>
          <a:xfrm>
            <a:off x="4183694" y="5899150"/>
            <a:ext cx="654230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htp8_06_Page_18"/>
          <p:cNvPicPr>
            <a:picLocks noGrp="1" noChangeAspect="1"/>
          </p:cNvPicPr>
          <p:nvPr isPhoto="1"/>
        </p:nvPicPr>
        <p:blipFill rotWithShape="1"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1" t="5770" r="3811" b="80299"/>
          <a:stretch/>
        </p:blipFill>
        <p:spPr>
          <a:xfrm>
            <a:off x="5632543" y="188610"/>
            <a:ext cx="6270168" cy="731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895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7" y="42154"/>
            <a:ext cx="10515600" cy="617513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 Examples (Cont.) </a:t>
            </a:r>
          </a:p>
        </p:txBody>
      </p:sp>
      <p:sp>
        <p:nvSpPr>
          <p:cNvPr id="48131" name="Text Placeholder 2"/>
          <p:cNvSpPr>
            <a:spLocks noGrp="1"/>
          </p:cNvSpPr>
          <p:nvPr>
            <p:ph type="body" idx="1"/>
          </p:nvPr>
        </p:nvSpPr>
        <p:spPr>
          <a:xfrm>
            <a:off x="305937" y="659667"/>
            <a:ext cx="11813275" cy="4351338"/>
          </a:xfrm>
        </p:spPr>
        <p:txBody>
          <a:bodyPr>
            <a:normAutofit/>
          </a:bodyPr>
          <a:lstStyle/>
          <a:p>
            <a:pPr marL="109537" indent="0" algn="just">
              <a:buNone/>
              <a:defRPr/>
            </a:pPr>
            <a:r>
              <a:rPr lang="en-US" sz="2500" b="1" i="1" dirty="0">
                <a:solidFill>
                  <a:srgbClr val="000000"/>
                </a:solidFill>
              </a:rPr>
              <a:t>Summing the Elements of an Array</a:t>
            </a:r>
          </a:p>
          <a:p>
            <a:pPr algn="just" eaLnBrk="1" hangingPunct="1">
              <a:defRPr/>
            </a:pPr>
            <a:r>
              <a:rPr lang="en-US" sz="2500" dirty="0">
                <a:solidFill>
                  <a:srgbClr val="000000"/>
                </a:solidFill>
              </a:rPr>
              <a:t>Figure 6.6 </a:t>
            </a:r>
            <a:r>
              <a:rPr lang="en-US" sz="2500" u="sng" dirty="0">
                <a:solidFill>
                  <a:srgbClr val="000000"/>
                </a:solidFill>
              </a:rPr>
              <a:t>sums the values</a:t>
            </a:r>
            <a:r>
              <a:rPr lang="en-US" sz="2500" dirty="0">
                <a:solidFill>
                  <a:srgbClr val="000000"/>
                </a:solidFill>
              </a:rPr>
              <a:t> contained in the 12-element integer array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defRPr/>
            </a:pPr>
            <a:r>
              <a:rPr lang="en-US" sz="2500" dirty="0">
                <a:solidFill>
                  <a:srgbClr val="000000"/>
                </a:solidFill>
              </a:rPr>
              <a:t>The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2500" dirty="0">
                <a:solidFill>
                  <a:srgbClr val="000000"/>
                </a:solidFill>
              </a:rPr>
              <a:t> statement’s body does the totaling.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pic>
        <p:nvPicPr>
          <p:cNvPr id="6" name="Picture 5" descr="chtp8_06_Page_20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3" b="12836"/>
          <a:stretch/>
        </p:blipFill>
        <p:spPr>
          <a:xfrm>
            <a:off x="1547883" y="1966595"/>
            <a:ext cx="7505580" cy="4754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71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42" y="136524"/>
            <a:ext cx="10515600" cy="726828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 Examples (Cont.) </a:t>
            </a:r>
          </a:p>
        </p:txBody>
      </p:sp>
      <p:sp>
        <p:nvSpPr>
          <p:cNvPr id="50179" name="Text Placeholder 2"/>
          <p:cNvSpPr>
            <a:spLocks noGrp="1"/>
          </p:cNvSpPr>
          <p:nvPr>
            <p:ph type="body" idx="1"/>
          </p:nvPr>
        </p:nvSpPr>
        <p:spPr>
          <a:xfrm>
            <a:off x="171389" y="946736"/>
            <a:ext cx="11857854" cy="4351338"/>
          </a:xfrm>
        </p:spPr>
        <p:txBody>
          <a:bodyPr>
            <a:normAutofit/>
          </a:bodyPr>
          <a:lstStyle/>
          <a:p>
            <a:pPr marL="109537" indent="0">
              <a:buNone/>
              <a:defRPr/>
            </a:pPr>
            <a:r>
              <a:rPr lang="en-US" b="1" i="1" dirty="0">
                <a:solidFill>
                  <a:srgbClr val="000000"/>
                </a:solidFill>
              </a:rPr>
              <a:t>Using Arrays to Summarize Survey Results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Our next example uses arrays to summarize the results of data collected in a survey. 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Consider the problem statement. </a:t>
            </a:r>
          </a:p>
          <a:p>
            <a:pPr lvl="1" algn="just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Forty students were asked to </a:t>
            </a:r>
            <a:r>
              <a:rPr lang="en-US" u="sng" dirty="0">
                <a:solidFill>
                  <a:srgbClr val="000000"/>
                </a:solidFill>
              </a:rPr>
              <a:t>rate the quality of the food</a:t>
            </a:r>
            <a:r>
              <a:rPr lang="en-US" dirty="0">
                <a:solidFill>
                  <a:srgbClr val="000000"/>
                </a:solidFill>
              </a:rPr>
              <a:t> in the student cafeteria on a </a:t>
            </a:r>
            <a:r>
              <a:rPr lang="en-US" u="sng" dirty="0">
                <a:solidFill>
                  <a:srgbClr val="000000"/>
                </a:solidFill>
              </a:rPr>
              <a:t>scale of 1 to 10</a:t>
            </a:r>
            <a:r>
              <a:rPr lang="en-US" dirty="0">
                <a:solidFill>
                  <a:srgbClr val="000000"/>
                </a:solidFill>
              </a:rPr>
              <a:t> (1 means awful and 10 means excellent). Place the </a:t>
            </a:r>
            <a:r>
              <a:rPr lang="en-US" u="sng" dirty="0">
                <a:solidFill>
                  <a:srgbClr val="000000"/>
                </a:solidFill>
              </a:rPr>
              <a:t>40 responses in an integer array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u="sng" dirty="0">
                <a:solidFill>
                  <a:srgbClr val="000000"/>
                </a:solidFill>
              </a:rPr>
              <a:t>summarize the results</a:t>
            </a:r>
            <a:r>
              <a:rPr lang="en-US" dirty="0">
                <a:solidFill>
                  <a:srgbClr val="000000"/>
                </a:solidFill>
              </a:rPr>
              <a:t> of the poll.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This is a typical array application (see Fig. 6.7). 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We wish to summarize the </a:t>
            </a:r>
            <a:r>
              <a:rPr lang="en-US" u="sng" dirty="0">
                <a:solidFill>
                  <a:srgbClr val="000000"/>
                </a:solidFill>
              </a:rPr>
              <a:t>number of responses of each type</a:t>
            </a:r>
            <a:r>
              <a:rPr lang="en-US" dirty="0">
                <a:solidFill>
                  <a:srgbClr val="000000"/>
                </a:solidFill>
              </a:rPr>
              <a:t> (i.e., 1 through 10). </a:t>
            </a:r>
          </a:p>
        </p:txBody>
      </p:sp>
      <p:sp>
        <p:nvSpPr>
          <p:cNvPr id="5018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0636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25485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04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659341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44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1352"/>
            <a:ext cx="10515600" cy="658457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Introduction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>
          <a:xfrm>
            <a:off x="292290" y="979463"/>
            <a:ext cx="11799626" cy="5544167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This chapter serves as an </a:t>
            </a:r>
            <a:r>
              <a:rPr lang="en-US" altLang="en-US" u="sng" dirty="0">
                <a:solidFill>
                  <a:srgbClr val="000000"/>
                </a:solidFill>
              </a:rPr>
              <a:t>introduction to data structures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FF"/>
                </a:solidFill>
              </a:rPr>
              <a:t>Arrays</a:t>
            </a:r>
            <a:r>
              <a:rPr lang="en-US" altLang="en-US" dirty="0">
                <a:solidFill>
                  <a:srgbClr val="000000"/>
                </a:solidFill>
              </a:rPr>
              <a:t> are </a:t>
            </a:r>
            <a:r>
              <a:rPr lang="en-US" altLang="en-US" u="sng" dirty="0">
                <a:solidFill>
                  <a:srgbClr val="000000"/>
                </a:solidFill>
              </a:rPr>
              <a:t>data structures</a:t>
            </a:r>
            <a:r>
              <a:rPr lang="en-US" altLang="en-US" dirty="0">
                <a:solidFill>
                  <a:srgbClr val="000000"/>
                </a:solidFill>
              </a:rPr>
              <a:t> consisting of </a:t>
            </a:r>
            <a:r>
              <a:rPr lang="en-US" altLang="en-US" u="sng" dirty="0">
                <a:solidFill>
                  <a:srgbClr val="000000"/>
                </a:solidFill>
              </a:rPr>
              <a:t>related data items of the </a:t>
            </a:r>
            <a:r>
              <a:rPr lang="en-US" altLang="en-US" b="1" u="sng" dirty="0">
                <a:solidFill>
                  <a:srgbClr val="000000"/>
                </a:solidFill>
              </a:rPr>
              <a:t>same type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</a:rPr>
              <a:t>Arrays</a:t>
            </a:r>
            <a:r>
              <a:rPr lang="en-US" altLang="en-US" dirty="0">
                <a:solidFill>
                  <a:srgbClr val="000000"/>
                </a:solidFill>
              </a:rPr>
              <a:t> and </a:t>
            </a:r>
            <a:r>
              <a:rPr lang="en-US" altLang="en-US" b="1" dirty="0">
                <a:solidFill>
                  <a:srgbClr val="000000"/>
                </a:solidFill>
              </a:rPr>
              <a:t>structures</a:t>
            </a:r>
            <a:r>
              <a:rPr lang="en-US" altLang="en-US" dirty="0">
                <a:solidFill>
                  <a:srgbClr val="000000"/>
                </a:solidFill>
              </a:rPr>
              <a:t> are </a:t>
            </a:r>
            <a:r>
              <a:rPr lang="en-US" altLang="en-US" u="sng" dirty="0">
                <a:solidFill>
                  <a:srgbClr val="0000FF"/>
                </a:solidFill>
              </a:rPr>
              <a:t>“static” </a:t>
            </a:r>
            <a:r>
              <a:rPr lang="en-US" altLang="en-US" u="sng" dirty="0">
                <a:solidFill>
                  <a:srgbClr val="000000"/>
                </a:solidFill>
              </a:rPr>
              <a:t>entities</a:t>
            </a:r>
            <a:r>
              <a:rPr lang="en-US" altLang="en-US" dirty="0">
                <a:solidFill>
                  <a:srgbClr val="000000"/>
                </a:solidFill>
              </a:rPr>
              <a:t> in that they </a:t>
            </a:r>
            <a:r>
              <a:rPr lang="en-US" altLang="en-US" u="sng" dirty="0">
                <a:solidFill>
                  <a:srgbClr val="000000"/>
                </a:solidFill>
              </a:rPr>
              <a:t>remain the same size throughout program execution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  <a:endParaRPr lang="tr-TR" altLang="en-US" dirty="0">
              <a:solidFill>
                <a:srgbClr val="000000"/>
              </a:solidFill>
            </a:endParaRPr>
          </a:p>
          <a:p>
            <a:pPr algn="just"/>
            <a:r>
              <a:rPr lang="en-US" altLang="en-US" dirty="0">
                <a:solidFill>
                  <a:srgbClr val="000000"/>
                </a:solidFill>
              </a:rPr>
              <a:t>An array is a </a:t>
            </a:r>
            <a:r>
              <a:rPr lang="en-US" altLang="en-US" u="sng" dirty="0">
                <a:solidFill>
                  <a:srgbClr val="000000"/>
                </a:solidFill>
              </a:rPr>
              <a:t>group of </a:t>
            </a:r>
            <a:r>
              <a:rPr lang="en-US" altLang="en-US" b="1" i="1" u="sng" dirty="0">
                <a:solidFill>
                  <a:srgbClr val="000000"/>
                </a:solidFill>
              </a:rPr>
              <a:t>contiguous</a:t>
            </a:r>
            <a:r>
              <a:rPr lang="en-US" altLang="en-US" b="1" u="sng" dirty="0">
                <a:solidFill>
                  <a:srgbClr val="000000"/>
                </a:solidFill>
              </a:rPr>
              <a:t> memory locations</a:t>
            </a:r>
            <a:r>
              <a:rPr lang="en-US" altLang="en-US" dirty="0">
                <a:solidFill>
                  <a:srgbClr val="000000"/>
                </a:solidFill>
              </a:rPr>
              <a:t> that </a:t>
            </a:r>
            <a:r>
              <a:rPr lang="en-US" altLang="en-US" u="sng" dirty="0">
                <a:solidFill>
                  <a:srgbClr val="000000"/>
                </a:solidFill>
              </a:rPr>
              <a:t>all have the </a:t>
            </a:r>
            <a:r>
              <a:rPr lang="en-US" altLang="en-US" b="1" i="1" u="sng" dirty="0">
                <a:solidFill>
                  <a:srgbClr val="000000"/>
                </a:solidFill>
              </a:rPr>
              <a:t>same</a:t>
            </a:r>
            <a:r>
              <a:rPr lang="en-US" altLang="en-US" b="1" u="sng" dirty="0">
                <a:solidFill>
                  <a:srgbClr val="000000"/>
                </a:solidFill>
              </a:rPr>
              <a:t> </a:t>
            </a:r>
            <a:r>
              <a:rPr lang="en-US" altLang="en-US" b="1" i="1" u="sng" dirty="0">
                <a:solidFill>
                  <a:srgbClr val="000000"/>
                </a:solidFill>
              </a:rPr>
              <a:t>type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/>
            <a:r>
              <a:rPr lang="en-US" altLang="en-US" dirty="0">
                <a:solidFill>
                  <a:srgbClr val="000000"/>
                </a:solidFill>
              </a:rPr>
              <a:t>To </a:t>
            </a:r>
            <a:r>
              <a:rPr lang="en-US" altLang="en-US" u="sng" dirty="0">
                <a:solidFill>
                  <a:srgbClr val="000000"/>
                </a:solidFill>
              </a:rPr>
              <a:t>refer</a:t>
            </a:r>
            <a:r>
              <a:rPr lang="en-US" altLang="en-US" dirty="0">
                <a:solidFill>
                  <a:srgbClr val="000000"/>
                </a:solidFill>
              </a:rPr>
              <a:t> to a </a:t>
            </a:r>
            <a:r>
              <a:rPr lang="en-US" altLang="en-US" u="sng" dirty="0">
                <a:solidFill>
                  <a:srgbClr val="000000"/>
                </a:solidFill>
              </a:rPr>
              <a:t>particular location or element</a:t>
            </a:r>
            <a:r>
              <a:rPr lang="en-US" altLang="en-US" dirty="0">
                <a:solidFill>
                  <a:srgbClr val="000000"/>
                </a:solidFill>
              </a:rPr>
              <a:t> in the array, we specify the </a:t>
            </a:r>
            <a:r>
              <a:rPr lang="en-US" altLang="en-US" b="1" u="sng" dirty="0">
                <a:solidFill>
                  <a:srgbClr val="0000FF"/>
                </a:solidFill>
              </a:rPr>
              <a:t>array’s name</a:t>
            </a:r>
            <a:r>
              <a:rPr lang="en-US" altLang="en-US" dirty="0">
                <a:solidFill>
                  <a:srgbClr val="000000"/>
                </a:solidFill>
              </a:rPr>
              <a:t> and the </a:t>
            </a:r>
            <a:r>
              <a:rPr lang="en-US" altLang="en-US" b="1" u="sng" dirty="0">
                <a:solidFill>
                  <a:srgbClr val="0000FF"/>
                </a:solidFill>
              </a:rPr>
              <a:t>position number</a:t>
            </a:r>
            <a:r>
              <a:rPr lang="en-US" altLang="en-US" dirty="0">
                <a:solidFill>
                  <a:srgbClr val="000000"/>
                </a:solidFill>
              </a:rPr>
              <a:t> of the particular element in the array.</a:t>
            </a:r>
          </a:p>
          <a:p>
            <a:pPr algn="just"/>
            <a:r>
              <a:rPr lang="en-US" altLang="en-US" dirty="0">
                <a:solidFill>
                  <a:srgbClr val="000000"/>
                </a:solidFill>
              </a:rPr>
              <a:t>Figure 6.1 shows an </a:t>
            </a:r>
            <a:r>
              <a:rPr lang="en-US" altLang="en-US" u="sng" dirty="0">
                <a:solidFill>
                  <a:srgbClr val="000000"/>
                </a:solidFill>
              </a:rPr>
              <a:t>integer array called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, containing </a:t>
            </a:r>
            <a:r>
              <a:rPr lang="en-US" altLang="en-US" u="sng" dirty="0">
                <a:solidFill>
                  <a:srgbClr val="000000"/>
                </a:solidFill>
              </a:rPr>
              <a:t>12 </a:t>
            </a:r>
            <a:r>
              <a:rPr lang="en-US" altLang="en-US" u="sng" dirty="0">
                <a:solidFill>
                  <a:srgbClr val="0000FF"/>
                </a:solidFill>
              </a:rPr>
              <a:t>elements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/>
            <a:r>
              <a:rPr lang="en-US" altLang="en-US" dirty="0">
                <a:solidFill>
                  <a:srgbClr val="000000"/>
                </a:solidFill>
              </a:rPr>
              <a:t>Any one of these elements may be </a:t>
            </a:r>
            <a:r>
              <a:rPr lang="en-US" altLang="en-US" u="sng" dirty="0">
                <a:solidFill>
                  <a:srgbClr val="000000"/>
                </a:solidFill>
              </a:rPr>
              <a:t>referred to by giving the array’s name</a:t>
            </a:r>
            <a:r>
              <a:rPr lang="en-US" altLang="en-US" dirty="0">
                <a:solidFill>
                  <a:srgbClr val="000000"/>
                </a:solidFill>
              </a:rPr>
              <a:t> followed by the </a:t>
            </a:r>
            <a:r>
              <a:rPr lang="en-US" altLang="en-US" i="1" u="sng" dirty="0">
                <a:solidFill>
                  <a:srgbClr val="000000"/>
                </a:solidFill>
              </a:rPr>
              <a:t>position number</a:t>
            </a:r>
            <a:r>
              <a:rPr lang="en-US" altLang="en-US" u="sng" dirty="0">
                <a:solidFill>
                  <a:srgbClr val="000000"/>
                </a:solidFill>
              </a:rPr>
              <a:t> of the particular element</a:t>
            </a:r>
            <a:r>
              <a:rPr lang="en-US" altLang="en-US" dirty="0">
                <a:solidFill>
                  <a:srgbClr val="000000"/>
                </a:solidFill>
              </a:rPr>
              <a:t> in </a:t>
            </a:r>
            <a:r>
              <a:rPr lang="en-US" altLang="en-US" b="1" u="sng" dirty="0">
                <a:solidFill>
                  <a:srgbClr val="000000"/>
                </a:solidFill>
              </a:rPr>
              <a:t>square brackets (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altLang="en-US" b="1" u="sng" dirty="0">
                <a:solidFill>
                  <a:srgbClr val="000000"/>
                </a:solidFill>
              </a:rPr>
              <a:t>)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sz="25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2414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30" y="205328"/>
            <a:ext cx="10515600" cy="629174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 Examples (Cont.) </a:t>
            </a:r>
          </a:p>
        </p:txBody>
      </p:sp>
      <p:sp>
        <p:nvSpPr>
          <p:cNvPr id="51203" name="Text Placeholder 2"/>
          <p:cNvSpPr>
            <a:spLocks noGrp="1"/>
          </p:cNvSpPr>
          <p:nvPr>
            <p:ph type="body" idx="1"/>
          </p:nvPr>
        </p:nvSpPr>
        <p:spPr>
          <a:xfrm>
            <a:off x="154619" y="955614"/>
            <a:ext cx="11865746" cy="4351338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</a:rPr>
              <a:t>array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responses</a:t>
            </a:r>
            <a:r>
              <a:rPr lang="en-US" altLang="en-US" dirty="0">
                <a:solidFill>
                  <a:srgbClr val="000000"/>
                </a:solidFill>
              </a:rPr>
              <a:t> is a </a:t>
            </a:r>
            <a:r>
              <a:rPr lang="en-US" altLang="en-US" u="sng" dirty="0">
                <a:solidFill>
                  <a:srgbClr val="000000"/>
                </a:solidFill>
              </a:rPr>
              <a:t>40-element array</a:t>
            </a:r>
            <a:r>
              <a:rPr lang="en-US" altLang="en-US" dirty="0">
                <a:solidFill>
                  <a:srgbClr val="000000"/>
                </a:solidFill>
              </a:rPr>
              <a:t> of the </a:t>
            </a:r>
            <a:r>
              <a:rPr lang="en-US" altLang="en-US" u="sng" dirty="0">
                <a:solidFill>
                  <a:srgbClr val="000000"/>
                </a:solidFill>
              </a:rPr>
              <a:t>students’ responses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We use an </a:t>
            </a:r>
            <a:r>
              <a:rPr lang="en-US" altLang="en-US" u="sng" dirty="0">
                <a:solidFill>
                  <a:srgbClr val="000000"/>
                </a:solidFill>
              </a:rPr>
              <a:t>11-element array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frequency</a:t>
            </a:r>
            <a:r>
              <a:rPr lang="en-US" altLang="en-US" dirty="0">
                <a:solidFill>
                  <a:srgbClr val="000000"/>
                </a:solidFill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</a:rPr>
              <a:t>count the number of occurrences</a:t>
            </a:r>
            <a:r>
              <a:rPr lang="en-US" altLang="en-US" dirty="0">
                <a:solidFill>
                  <a:srgbClr val="000000"/>
                </a:solidFill>
              </a:rPr>
              <a:t> of </a:t>
            </a:r>
            <a:r>
              <a:rPr lang="en-US" altLang="en-US" u="sng" dirty="0">
                <a:solidFill>
                  <a:srgbClr val="000000"/>
                </a:solidFill>
              </a:rPr>
              <a:t>each response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We </a:t>
            </a:r>
            <a:r>
              <a:rPr lang="en-US" altLang="en-US" u="sng" dirty="0">
                <a:solidFill>
                  <a:srgbClr val="000000"/>
                </a:solidFill>
              </a:rPr>
              <a:t>ignore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frequency[0]</a:t>
            </a:r>
            <a:r>
              <a:rPr lang="en-US" altLang="en-US" dirty="0">
                <a:solidFill>
                  <a:srgbClr val="000000"/>
                </a:solidFill>
              </a:rPr>
              <a:t> because it’s logical to have </a:t>
            </a:r>
            <a:r>
              <a:rPr lang="en-US" altLang="en-US" u="sng" dirty="0">
                <a:solidFill>
                  <a:srgbClr val="000000"/>
                </a:solidFill>
              </a:rPr>
              <a:t>response 1 increment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frequency[1]</a:t>
            </a:r>
            <a:r>
              <a:rPr lang="en-US" altLang="en-US" dirty="0">
                <a:solidFill>
                  <a:srgbClr val="000000"/>
                </a:solidFill>
              </a:rPr>
              <a:t> rather than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frequency[0]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This allows us to use </a:t>
            </a:r>
            <a:r>
              <a:rPr lang="en-US" altLang="en-US" u="sng" dirty="0">
                <a:solidFill>
                  <a:srgbClr val="000000"/>
                </a:solidFill>
              </a:rPr>
              <a:t>each response</a:t>
            </a:r>
            <a:r>
              <a:rPr lang="en-US" altLang="en-US" dirty="0">
                <a:solidFill>
                  <a:srgbClr val="000000"/>
                </a:solidFill>
              </a:rPr>
              <a:t> directly </a:t>
            </a:r>
            <a:r>
              <a:rPr lang="en-US" altLang="en-US" u="sng" dirty="0">
                <a:solidFill>
                  <a:srgbClr val="000000"/>
                </a:solidFill>
              </a:rPr>
              <a:t>as the index in the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frequency</a:t>
            </a:r>
            <a:r>
              <a:rPr lang="en-US" altLang="en-US" u="sng" dirty="0">
                <a:solidFill>
                  <a:srgbClr val="000000"/>
                </a:solidFill>
              </a:rPr>
              <a:t> array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pic>
        <p:nvPicPr>
          <p:cNvPr id="6" name="Picture 1" descr="chtp8_06_Page_21">
            <a:extLst>
              <a:ext uri="{FF2B5EF4-FFF2-40B4-BE49-F238E27FC236}">
                <a16:creationId xmlns:a16="http://schemas.microsoft.com/office/drawing/2014/main" xmlns="" id="{E4F9E0B2-DA68-4861-AE90-BD30C97311D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51" b="17281"/>
          <a:stretch/>
        </p:blipFill>
        <p:spPr>
          <a:xfrm>
            <a:off x="2048766" y="3956952"/>
            <a:ext cx="7568894" cy="27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178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86" y="136524"/>
            <a:ext cx="10515600" cy="83336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 Examples (Cont.) </a:t>
            </a:r>
          </a:p>
        </p:txBody>
      </p:sp>
      <p:sp>
        <p:nvSpPr>
          <p:cNvPr id="57347" name="Text Placeholder 2"/>
          <p:cNvSpPr>
            <a:spLocks noGrp="1"/>
          </p:cNvSpPr>
          <p:nvPr>
            <p:ph type="body" idx="1"/>
          </p:nvPr>
        </p:nvSpPr>
        <p:spPr>
          <a:xfrm>
            <a:off x="207886" y="969884"/>
            <a:ext cx="11776228" cy="4351338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dirty="0">
                <a:solidFill>
                  <a:srgbClr val="000000"/>
                </a:solidFill>
              </a:rPr>
              <a:t> loop takes the responses </a:t>
            </a:r>
            <a:r>
              <a:rPr lang="en-US" altLang="en-US" u="sng" dirty="0">
                <a:solidFill>
                  <a:srgbClr val="000000"/>
                </a:solidFill>
              </a:rPr>
              <a:t>one at a time from the array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responses</a:t>
            </a:r>
            <a:r>
              <a:rPr lang="en-US" altLang="en-US" dirty="0">
                <a:solidFill>
                  <a:srgbClr val="000000"/>
                </a:solidFill>
              </a:rPr>
              <a:t> and </a:t>
            </a:r>
            <a:r>
              <a:rPr lang="en-US" altLang="en-US" u="sng" dirty="0">
                <a:solidFill>
                  <a:srgbClr val="000000"/>
                </a:solidFill>
              </a:rPr>
              <a:t>increments one of the 10 counters</a:t>
            </a:r>
            <a:r>
              <a:rPr lang="en-US" altLang="en-US" dirty="0">
                <a:solidFill>
                  <a:srgbClr val="000000"/>
                </a:solidFill>
              </a:rPr>
              <a:t> (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frequency[1]</a:t>
            </a:r>
            <a:r>
              <a:rPr lang="en-US" altLang="en-US" dirty="0">
                <a:solidFill>
                  <a:srgbClr val="000000"/>
                </a:solidFill>
              </a:rPr>
              <a:t> to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frequency[10]</a:t>
            </a:r>
            <a:r>
              <a:rPr lang="en-US" altLang="en-US" dirty="0">
                <a:solidFill>
                  <a:srgbClr val="000000"/>
                </a:solidFill>
              </a:rPr>
              <a:t>) in the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frequency</a:t>
            </a:r>
            <a:r>
              <a:rPr lang="en-US" altLang="en-US" u="sng" dirty="0">
                <a:solidFill>
                  <a:srgbClr val="000000"/>
                </a:solidFill>
              </a:rPr>
              <a:t> array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</a:rPr>
              <a:t>key statement</a:t>
            </a:r>
            <a:r>
              <a:rPr lang="en-US" altLang="en-US" dirty="0">
                <a:solidFill>
                  <a:srgbClr val="000000"/>
                </a:solidFill>
              </a:rPr>
              <a:t> in the loop is</a:t>
            </a:r>
          </a:p>
          <a:p>
            <a:pPr marL="914400" lvl="2" indent="0" algn="ctr" eaLnBrk="1" hangingPunct="1"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++frequency[responses[answer]];</a:t>
            </a:r>
          </a:p>
          <a:p>
            <a:pPr algn="just" eaLnBrk="1" hangingPunct="1"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	which </a:t>
            </a:r>
            <a:r>
              <a:rPr lang="en-US" altLang="en-US" u="sng" dirty="0">
                <a:solidFill>
                  <a:srgbClr val="000000"/>
                </a:solidFill>
              </a:rPr>
              <a:t>increments the appropriate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frequency</a:t>
            </a:r>
            <a:r>
              <a:rPr lang="en-US" altLang="en-US" u="sng" dirty="0">
                <a:solidFill>
                  <a:srgbClr val="000000"/>
                </a:solidFill>
              </a:rPr>
              <a:t> counter</a:t>
            </a:r>
            <a:r>
              <a:rPr lang="en-US" altLang="en-US" dirty="0">
                <a:solidFill>
                  <a:srgbClr val="000000"/>
                </a:solidFill>
              </a:rPr>
              <a:t> depending on the value of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responses[answer]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pic>
        <p:nvPicPr>
          <p:cNvPr id="6" name="Picture 1" descr="chtp8_06_Page_21">
            <a:extLst>
              <a:ext uri="{FF2B5EF4-FFF2-40B4-BE49-F238E27FC236}">
                <a16:creationId xmlns:a16="http://schemas.microsoft.com/office/drawing/2014/main" xmlns="" id="{0BD3A56B-D26D-4165-9CDD-F06D9AC6432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51" b="17281"/>
          <a:stretch/>
        </p:blipFill>
        <p:spPr>
          <a:xfrm>
            <a:off x="2252954" y="4093475"/>
            <a:ext cx="7367056" cy="26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1398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30" y="136524"/>
            <a:ext cx="10515600" cy="66468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 Examples (Cont.) </a:t>
            </a:r>
          </a:p>
        </p:txBody>
      </p:sp>
      <p:sp>
        <p:nvSpPr>
          <p:cNvPr id="58371" name="Text Placeholder 2"/>
          <p:cNvSpPr>
            <a:spLocks noGrp="1"/>
          </p:cNvSpPr>
          <p:nvPr>
            <p:ph type="body" idx="1"/>
          </p:nvPr>
        </p:nvSpPr>
        <p:spPr>
          <a:xfrm>
            <a:off x="190130" y="937858"/>
            <a:ext cx="11812480" cy="4351338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When the counter variable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answer</a:t>
            </a:r>
            <a:r>
              <a:rPr lang="en-US" altLang="en-US" u="sng" dirty="0">
                <a:solidFill>
                  <a:srgbClr val="000000"/>
                </a:solidFill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responses[answer]</a:t>
            </a:r>
            <a:r>
              <a:rPr lang="en-US" altLang="en-US" u="sng" dirty="0">
                <a:solidFill>
                  <a:srgbClr val="000000"/>
                </a:solidFill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, so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++frequency[responses[answer]];</a:t>
            </a:r>
            <a:r>
              <a:rPr lang="en-US" altLang="en-US" dirty="0">
                <a:solidFill>
                  <a:srgbClr val="000000"/>
                </a:solidFill>
              </a:rPr>
              <a:t> is interpreted as</a:t>
            </a:r>
          </a:p>
          <a:p>
            <a:pPr marL="914400" lvl="2" indent="0" algn="ctr" eaLnBrk="1" hangingPunct="1">
              <a:lnSpc>
                <a:spcPct val="90000"/>
              </a:lnSpc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++frequency[</a:t>
            </a:r>
            <a:r>
              <a:rPr lang="en-US" altLang="en-US" sz="24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algn="just"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	which </a:t>
            </a:r>
            <a:r>
              <a:rPr lang="en-US" altLang="en-US" u="sng" dirty="0">
                <a:solidFill>
                  <a:srgbClr val="000000"/>
                </a:solidFill>
              </a:rPr>
              <a:t>increments array element one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When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answer</a:t>
            </a:r>
            <a:r>
              <a:rPr lang="en-US" altLang="en-US" u="sng" dirty="0">
                <a:solidFill>
                  <a:srgbClr val="000000"/>
                </a:solidFill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responses[</a:t>
            </a:r>
            <a:r>
              <a:rPr lang="en-US" altLang="en-US" u="sng" dirty="0">
                <a:solidFill>
                  <a:srgbClr val="000000"/>
                </a:solidFill>
              </a:rPr>
              <a:t>a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nswer]</a:t>
            </a:r>
            <a:r>
              <a:rPr lang="en-US" altLang="en-US" u="sng" dirty="0">
                <a:solidFill>
                  <a:srgbClr val="000000"/>
                </a:solidFill>
              </a:rPr>
              <a:t> is </a:t>
            </a:r>
            <a:r>
              <a:rPr lang="tr-TR" altLang="en-US" u="sng" dirty="0" err="1">
                <a:solidFill>
                  <a:srgbClr val="000000"/>
                </a:solidFill>
              </a:rPr>
              <a:t>equal</a:t>
            </a:r>
            <a:r>
              <a:rPr lang="tr-TR" altLang="en-US" u="sng" dirty="0">
                <a:solidFill>
                  <a:srgbClr val="000000"/>
                </a:solidFill>
              </a:rPr>
              <a:t> </a:t>
            </a:r>
            <a:r>
              <a:rPr lang="tr-TR" altLang="en-US" u="sng" dirty="0" err="1">
                <a:solidFill>
                  <a:srgbClr val="000000"/>
                </a:solidFill>
              </a:rPr>
              <a:t>to</a:t>
            </a:r>
            <a:r>
              <a:rPr lang="tr-TR" altLang="en-US" u="sng" dirty="0">
                <a:solidFill>
                  <a:srgbClr val="000000"/>
                </a:solidFill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, so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++frequency[responses[answer]];</a:t>
            </a:r>
            <a:r>
              <a:rPr lang="en-US" altLang="en-US" dirty="0">
                <a:solidFill>
                  <a:srgbClr val="000000"/>
                </a:solidFill>
              </a:rPr>
              <a:t> is interpreted as</a:t>
            </a:r>
          </a:p>
          <a:p>
            <a:pPr marL="914400" lvl="2" indent="0" algn="ctr" eaLnBrk="1" hangingPunct="1">
              <a:lnSpc>
                <a:spcPct val="90000"/>
              </a:lnSpc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++frequency[</a:t>
            </a:r>
            <a:r>
              <a:rPr lang="en-US" altLang="en-US" sz="24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algn="just"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	which </a:t>
            </a:r>
            <a:r>
              <a:rPr lang="en-US" altLang="en-US" u="sng" dirty="0">
                <a:solidFill>
                  <a:srgbClr val="000000"/>
                </a:solidFill>
              </a:rPr>
              <a:t>increments array element two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22</a:t>
            </a:fld>
            <a:endParaRPr lang="en-US" altLang="en-US" dirty="0"/>
          </a:p>
        </p:txBody>
      </p:sp>
      <p:pic>
        <p:nvPicPr>
          <p:cNvPr id="6" name="Picture 1" descr="chtp8_06_Page_21">
            <a:extLst>
              <a:ext uri="{FF2B5EF4-FFF2-40B4-BE49-F238E27FC236}">
                <a16:creationId xmlns:a16="http://schemas.microsoft.com/office/drawing/2014/main" xmlns="" id="{2C2F1A1A-D767-43BE-962A-53F5F770125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51" b="17281"/>
          <a:stretch/>
        </p:blipFill>
        <p:spPr>
          <a:xfrm>
            <a:off x="4549701" y="4525475"/>
            <a:ext cx="6156029" cy="219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3901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85" y="136524"/>
            <a:ext cx="10515600" cy="709073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 Examples (Cont.) </a:t>
            </a:r>
          </a:p>
        </p:txBody>
      </p:sp>
      <p:sp>
        <p:nvSpPr>
          <p:cNvPr id="59395" name="Text Placeholder 2"/>
          <p:cNvSpPr>
            <a:spLocks noGrp="1"/>
          </p:cNvSpPr>
          <p:nvPr>
            <p:ph type="body" idx="1"/>
          </p:nvPr>
        </p:nvSpPr>
        <p:spPr>
          <a:xfrm>
            <a:off x="207885" y="920102"/>
            <a:ext cx="11874624" cy="4353233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</a:rPr>
              <a:t>When </a:t>
            </a:r>
            <a:r>
              <a:rPr lang="en-US" altLang="en-US" sz="2700" u="sng" dirty="0">
                <a:solidFill>
                  <a:srgbClr val="000000"/>
                </a:solidFill>
                <a:latin typeface="Consolas" panose="020B0609020204030204" pitchFamily="49" charset="0"/>
              </a:rPr>
              <a:t>answer</a:t>
            </a:r>
            <a:r>
              <a:rPr lang="en-US" altLang="en-US" sz="2700" u="sng" dirty="0">
                <a:solidFill>
                  <a:srgbClr val="000000"/>
                </a:solidFill>
              </a:rPr>
              <a:t> is </a:t>
            </a:r>
            <a:r>
              <a:rPr lang="tr-TR" altLang="en-US" sz="2700" u="sng" dirty="0" err="1">
                <a:solidFill>
                  <a:srgbClr val="000000"/>
                </a:solidFill>
              </a:rPr>
              <a:t>equal</a:t>
            </a:r>
            <a:r>
              <a:rPr lang="tr-TR" altLang="en-US" sz="2700" u="sng" dirty="0">
                <a:solidFill>
                  <a:srgbClr val="000000"/>
                </a:solidFill>
              </a:rPr>
              <a:t> </a:t>
            </a:r>
            <a:r>
              <a:rPr lang="tr-TR" altLang="en-US" sz="2700" u="sng" dirty="0" err="1">
                <a:solidFill>
                  <a:srgbClr val="000000"/>
                </a:solidFill>
              </a:rPr>
              <a:t>to</a:t>
            </a:r>
            <a:r>
              <a:rPr lang="tr-TR" altLang="en-US" sz="2700" u="sng" dirty="0">
                <a:solidFill>
                  <a:srgbClr val="000000"/>
                </a:solidFill>
              </a:rPr>
              <a:t> </a:t>
            </a:r>
            <a:r>
              <a:rPr lang="en-US" altLang="en-US" sz="2700" u="sng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2700" dirty="0">
                <a:solidFill>
                  <a:srgbClr val="000000"/>
                </a:solidFill>
              </a:rPr>
              <a:t>, </a:t>
            </a:r>
            <a:r>
              <a:rPr lang="en-US" altLang="en-US" sz="2700" u="sng" dirty="0">
                <a:solidFill>
                  <a:srgbClr val="000000"/>
                </a:solidFill>
                <a:latin typeface="Consolas" panose="020B0609020204030204" pitchFamily="49" charset="0"/>
              </a:rPr>
              <a:t>responses[answer]</a:t>
            </a:r>
            <a:r>
              <a:rPr lang="en-US" altLang="en-US" sz="2700" u="sng" dirty="0">
                <a:solidFill>
                  <a:srgbClr val="000000"/>
                </a:solidFill>
              </a:rPr>
              <a:t> is </a:t>
            </a:r>
            <a:r>
              <a:rPr lang="en-US" altLang="en-US" sz="2700" u="sng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en-US" altLang="en-US" sz="2700" dirty="0">
                <a:solidFill>
                  <a:srgbClr val="000000"/>
                </a:solidFill>
              </a:rPr>
              <a:t>, so </a:t>
            </a:r>
            <a:r>
              <a:rPr lang="en-US" alt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++frequency[responses[answer]];</a:t>
            </a:r>
            <a:r>
              <a:rPr lang="en-US" altLang="en-US" sz="2700" dirty="0">
                <a:solidFill>
                  <a:srgbClr val="000000"/>
                </a:solidFill>
              </a:rPr>
              <a:t> is interpreted as</a:t>
            </a:r>
          </a:p>
          <a:p>
            <a:pPr marL="914400" lvl="2" indent="0" algn="ctr" eaLnBrk="1" hangingPunct="1">
              <a:lnSpc>
                <a:spcPct val="90000"/>
              </a:lnSpc>
              <a:buNone/>
            </a:pP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++frequency[</a:t>
            </a:r>
            <a:r>
              <a:rPr lang="en-US" altLang="en-US" sz="2700" b="1" dirty="0">
                <a:solidFill>
                  <a:srgbClr val="128AFF"/>
                </a:solidFill>
                <a:latin typeface="Consolas" panose="020B0609020204030204" pitchFamily="49" charset="0"/>
              </a:rPr>
              <a:t>6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algn="just"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n-US" altLang="en-US" sz="2700" dirty="0">
                <a:solidFill>
                  <a:srgbClr val="000000"/>
                </a:solidFill>
              </a:rPr>
              <a:t>	which </a:t>
            </a:r>
            <a:r>
              <a:rPr lang="en-US" altLang="en-US" sz="2700" u="sng" dirty="0">
                <a:solidFill>
                  <a:srgbClr val="000000"/>
                </a:solidFill>
              </a:rPr>
              <a:t>increments array element six</a:t>
            </a:r>
            <a:r>
              <a:rPr lang="en-US" altLang="en-US" sz="2700" dirty="0">
                <a:solidFill>
                  <a:srgbClr val="000000"/>
                </a:solidFill>
              </a:rPr>
              <a:t>, and so on.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u="sng" dirty="0">
                <a:solidFill>
                  <a:srgbClr val="000000"/>
                </a:solidFill>
              </a:rPr>
              <a:t>Regardless of the number of responses</a:t>
            </a:r>
            <a:r>
              <a:rPr lang="en-US" altLang="en-US" sz="2700" dirty="0">
                <a:solidFill>
                  <a:srgbClr val="000000"/>
                </a:solidFill>
              </a:rPr>
              <a:t> processed in the survey, </a:t>
            </a:r>
            <a:r>
              <a:rPr lang="en-US" altLang="en-US" sz="2700" u="sng" dirty="0">
                <a:solidFill>
                  <a:srgbClr val="000000"/>
                </a:solidFill>
              </a:rPr>
              <a:t>only an 11-element array is required</a:t>
            </a:r>
            <a:r>
              <a:rPr lang="en-US" altLang="en-US" sz="2700" dirty="0">
                <a:solidFill>
                  <a:srgbClr val="000000"/>
                </a:solidFill>
              </a:rPr>
              <a:t> (ignoring element zero) to summarize the results.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23</a:t>
            </a:fld>
            <a:endParaRPr lang="en-US" altLang="en-US" dirty="0"/>
          </a:p>
        </p:txBody>
      </p:sp>
      <p:pic>
        <p:nvPicPr>
          <p:cNvPr id="6" name="Picture 1" descr="chtp8_06_Page_21">
            <a:extLst>
              <a:ext uri="{FF2B5EF4-FFF2-40B4-BE49-F238E27FC236}">
                <a16:creationId xmlns:a16="http://schemas.microsoft.com/office/drawing/2014/main" xmlns="" id="{6819CE42-1AFE-427D-BDCC-5075594D275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51" b="17281"/>
          <a:stretch/>
        </p:blipFill>
        <p:spPr>
          <a:xfrm>
            <a:off x="2143846" y="3849632"/>
            <a:ext cx="7266138" cy="259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4649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072" y="214206"/>
            <a:ext cx="10515600" cy="78897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 Examples (Cont.) </a:t>
            </a:r>
          </a:p>
        </p:txBody>
      </p:sp>
      <p:sp>
        <p:nvSpPr>
          <p:cNvPr id="60419" name="Text Placeholder 2"/>
          <p:cNvSpPr>
            <a:spLocks noGrp="1"/>
          </p:cNvSpPr>
          <p:nvPr>
            <p:ph type="body" idx="1"/>
          </p:nvPr>
        </p:nvSpPr>
        <p:spPr>
          <a:xfrm>
            <a:off x="278905" y="1133165"/>
            <a:ext cx="11688193" cy="5303145"/>
          </a:xfrm>
        </p:spPr>
        <p:txBody>
          <a:bodyPr>
            <a:normAutofit/>
          </a:bodyPr>
          <a:lstStyle/>
          <a:p>
            <a:pPr algn="just"/>
            <a:r>
              <a:rPr lang="en-US" altLang="en-US" dirty="0">
                <a:solidFill>
                  <a:srgbClr val="000000"/>
                </a:solidFill>
              </a:rPr>
              <a:t>If the data contained </a:t>
            </a:r>
            <a:r>
              <a:rPr lang="en-US" altLang="en-US" u="sng" dirty="0">
                <a:solidFill>
                  <a:srgbClr val="000000"/>
                </a:solidFill>
              </a:rPr>
              <a:t>invalid values such as 13</a:t>
            </a:r>
            <a:r>
              <a:rPr lang="en-US" altLang="en-US" dirty="0">
                <a:solidFill>
                  <a:srgbClr val="000000"/>
                </a:solidFill>
              </a:rPr>
              <a:t>, the program would attempt to add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 to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frequency[13]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/>
            <a:r>
              <a:rPr lang="en-US" altLang="en-US" dirty="0">
                <a:solidFill>
                  <a:srgbClr val="000000"/>
                </a:solidFill>
              </a:rPr>
              <a:t>This would be </a:t>
            </a:r>
            <a:r>
              <a:rPr lang="en-US" altLang="en-US" u="sng" dirty="0">
                <a:solidFill>
                  <a:srgbClr val="000000"/>
                </a:solidFill>
              </a:rPr>
              <a:t>outside the bounds of the array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  <a:endParaRPr lang="tr-TR" altLang="en-US" i="1" dirty="0">
              <a:solidFill>
                <a:srgbClr val="000000"/>
              </a:solidFill>
            </a:endParaRPr>
          </a:p>
          <a:p>
            <a:pPr algn="just" eaLnBrk="1" hangingPunct="1"/>
            <a:r>
              <a:rPr lang="en-US" altLang="en-US" i="1" dirty="0">
                <a:solidFill>
                  <a:srgbClr val="000000"/>
                </a:solidFill>
              </a:rPr>
              <a:t>C has </a:t>
            </a:r>
            <a:r>
              <a:rPr lang="en-US" altLang="en-US" i="1" u="sng" dirty="0">
                <a:solidFill>
                  <a:srgbClr val="000000"/>
                </a:solidFill>
              </a:rPr>
              <a:t>no array bounds checking</a:t>
            </a:r>
            <a:r>
              <a:rPr lang="en-US" altLang="en-US" i="1" dirty="0">
                <a:solidFill>
                  <a:srgbClr val="000000"/>
                </a:solidFill>
              </a:rPr>
              <a:t> to prevent the program from referring to an element that does not exist.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Thus, an executing program can “walk off” either end of an array </a:t>
            </a:r>
            <a:r>
              <a:rPr lang="en-US" altLang="en-US" u="sng" dirty="0">
                <a:solidFill>
                  <a:srgbClr val="000000"/>
                </a:solidFill>
              </a:rPr>
              <a:t>without warning</a:t>
            </a:r>
            <a:r>
              <a:rPr lang="en-US" altLang="en-US" dirty="0">
                <a:solidFill>
                  <a:srgbClr val="000000"/>
                </a:solidFill>
              </a:rPr>
              <a:t>—a security problem that we discuss in Section 6.11.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You should </a:t>
            </a:r>
            <a:r>
              <a:rPr lang="en-US" altLang="en-US" u="sng" dirty="0">
                <a:solidFill>
                  <a:srgbClr val="000000"/>
                </a:solidFill>
              </a:rPr>
              <a:t>ensure that</a:t>
            </a:r>
            <a:r>
              <a:rPr lang="en-US" altLang="en-US" dirty="0">
                <a:solidFill>
                  <a:srgbClr val="000000"/>
                </a:solidFill>
              </a:rPr>
              <a:t> all array references remain </a:t>
            </a:r>
            <a:r>
              <a:rPr lang="en-US" altLang="en-US" u="sng" dirty="0">
                <a:solidFill>
                  <a:srgbClr val="000000"/>
                </a:solidFill>
              </a:rPr>
              <a:t>within the bounds of the array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24</a:t>
            </a:fld>
            <a:endParaRPr lang="en-US" altLang="en-US" dirty="0"/>
          </a:p>
        </p:txBody>
      </p:sp>
      <p:pic>
        <p:nvPicPr>
          <p:cNvPr id="6" name="Picture 1" descr="chtp8_06_Page_25">
            <a:extLst>
              <a:ext uri="{FF2B5EF4-FFF2-40B4-BE49-F238E27FC236}">
                <a16:creationId xmlns:a16="http://schemas.microsoft.com/office/drawing/2014/main" xmlns="" id="{DE4272C0-DE80-41EC-AC16-896757006A2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" t="5955" r="3648" b="81359"/>
          <a:stretch/>
        </p:blipFill>
        <p:spPr>
          <a:xfrm>
            <a:off x="2821581" y="5119512"/>
            <a:ext cx="5789019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6_Page_26">
            <a:extLst>
              <a:ext uri="{FF2B5EF4-FFF2-40B4-BE49-F238E27FC236}">
                <a16:creationId xmlns:a16="http://schemas.microsoft.com/office/drawing/2014/main" xmlns="" id="{EACCAED1-832B-4DCF-8B00-DB8635EDDAB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" t="5955" r="3848" b="76828"/>
          <a:stretch/>
        </p:blipFill>
        <p:spPr>
          <a:xfrm>
            <a:off x="2821581" y="5785683"/>
            <a:ext cx="5764870" cy="8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923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907" y="136524"/>
            <a:ext cx="10515600" cy="43164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 Examples (Cont.) </a:t>
            </a:r>
          </a:p>
        </p:txBody>
      </p:sp>
      <p:sp>
        <p:nvSpPr>
          <p:cNvPr id="64515" name="Text Placeholder 2"/>
          <p:cNvSpPr>
            <a:spLocks noGrp="1"/>
          </p:cNvSpPr>
          <p:nvPr>
            <p:ph type="body" idx="1"/>
          </p:nvPr>
        </p:nvSpPr>
        <p:spPr>
          <a:xfrm>
            <a:off x="172005" y="588142"/>
            <a:ext cx="11847990" cy="2474651"/>
          </a:xfrm>
        </p:spPr>
        <p:txBody>
          <a:bodyPr>
            <a:normAutofit/>
          </a:bodyPr>
          <a:lstStyle/>
          <a:p>
            <a:pPr marL="109537" indent="0">
              <a:buNone/>
              <a:defRPr/>
            </a:pPr>
            <a:r>
              <a:rPr lang="en-US" sz="2400" b="1" i="1" dirty="0">
                <a:solidFill>
                  <a:srgbClr val="000000"/>
                </a:solidFill>
              </a:rPr>
              <a:t>Graphing Array Element Values with Histograms</a:t>
            </a:r>
          </a:p>
          <a:p>
            <a:pPr algn="just"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Our next example (Fig. 6.8) </a:t>
            </a:r>
            <a:r>
              <a:rPr lang="en-US" sz="2400" u="sng" dirty="0">
                <a:solidFill>
                  <a:srgbClr val="000000"/>
                </a:solidFill>
              </a:rPr>
              <a:t>reads numbers from an array</a:t>
            </a:r>
            <a:r>
              <a:rPr lang="en-US" sz="2400" dirty="0">
                <a:solidFill>
                  <a:srgbClr val="000000"/>
                </a:solidFill>
              </a:rPr>
              <a:t> and </a:t>
            </a:r>
            <a:r>
              <a:rPr lang="en-US" sz="2400" u="sng" dirty="0">
                <a:solidFill>
                  <a:srgbClr val="000000"/>
                </a:solidFill>
              </a:rPr>
              <a:t>graphs the information</a:t>
            </a:r>
            <a:r>
              <a:rPr lang="en-US" sz="2400" dirty="0">
                <a:solidFill>
                  <a:srgbClr val="000000"/>
                </a:solidFill>
              </a:rPr>
              <a:t> in the form of a bar </a:t>
            </a:r>
            <a:r>
              <a:rPr lang="en-US" sz="2400" u="sng" dirty="0">
                <a:solidFill>
                  <a:srgbClr val="000000"/>
                </a:solidFill>
              </a:rPr>
              <a:t>chart or histogram</a:t>
            </a:r>
            <a:r>
              <a:rPr lang="en-US" sz="2400" dirty="0">
                <a:solidFill>
                  <a:srgbClr val="000000"/>
                </a:solidFill>
              </a:rPr>
              <a:t>—each number is printed, then a bar consisting of that many asterisks is printed beside the number. </a:t>
            </a:r>
          </a:p>
          <a:p>
            <a:pPr algn="just"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The </a:t>
            </a:r>
            <a:r>
              <a:rPr lang="en-US" sz="2400" b="1" dirty="0">
                <a:solidFill>
                  <a:srgbClr val="000000"/>
                </a:solidFill>
              </a:rPr>
              <a:t>nested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2400" b="1" dirty="0">
                <a:solidFill>
                  <a:srgbClr val="000000"/>
                </a:solidFill>
              </a:rPr>
              <a:t> statement</a:t>
            </a:r>
            <a:r>
              <a:rPr lang="en-US" sz="2400" dirty="0">
                <a:solidFill>
                  <a:srgbClr val="000000"/>
                </a:solidFill>
              </a:rPr>
              <a:t> draws the bars. </a:t>
            </a:r>
            <a:r>
              <a:rPr lang="tr-TR" sz="2400" dirty="0">
                <a:solidFill>
                  <a:srgbClr val="000000"/>
                </a:solidFill>
              </a:rPr>
              <a:t>U</a:t>
            </a:r>
            <a:r>
              <a:rPr lang="en-US" sz="2400" dirty="0">
                <a:solidFill>
                  <a:srgbClr val="000000"/>
                </a:solidFill>
              </a:rPr>
              <a:t>se </a:t>
            </a:r>
            <a:r>
              <a:rPr 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puts("")</a:t>
            </a:r>
            <a:r>
              <a:rPr lang="en-US" sz="2400" u="sng" dirty="0">
                <a:solidFill>
                  <a:srgbClr val="000000"/>
                </a:solidFill>
              </a:rPr>
              <a:t> to end each histogram bar</a:t>
            </a:r>
            <a:r>
              <a:rPr lang="en-US" sz="24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pic>
        <p:nvPicPr>
          <p:cNvPr id="6" name="Picture 1" descr="chtp8_06_Page_28">
            <a:extLst>
              <a:ext uri="{FF2B5EF4-FFF2-40B4-BE49-F238E27FC236}">
                <a16:creationId xmlns:a16="http://schemas.microsoft.com/office/drawing/2014/main" xmlns="" id="{D5B0DDE3-685E-4D4E-ACB8-C5E78856701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7" b="6020"/>
          <a:stretch/>
        </p:blipFill>
        <p:spPr>
          <a:xfrm>
            <a:off x="533893" y="2545475"/>
            <a:ext cx="6095015" cy="41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6_Page_29">
            <a:extLst>
              <a:ext uri="{FF2B5EF4-FFF2-40B4-BE49-F238E27FC236}">
                <a16:creationId xmlns:a16="http://schemas.microsoft.com/office/drawing/2014/main" xmlns="" id="{698891F4-1D6E-4B44-AD06-81A841A426A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8" b="62883"/>
          <a:stretch/>
        </p:blipFill>
        <p:spPr>
          <a:xfrm>
            <a:off x="5747262" y="2796465"/>
            <a:ext cx="6272733" cy="15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9163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52" y="136524"/>
            <a:ext cx="10515600" cy="46937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 Examples (Cont.) </a:t>
            </a:r>
          </a:p>
        </p:txBody>
      </p:sp>
      <p:sp>
        <p:nvSpPr>
          <p:cNvPr id="67587" name="Text Placeholder 2"/>
          <p:cNvSpPr>
            <a:spLocks noGrp="1"/>
          </p:cNvSpPr>
          <p:nvPr>
            <p:ph type="body" idx="1"/>
          </p:nvPr>
        </p:nvSpPr>
        <p:spPr>
          <a:xfrm>
            <a:off x="136864" y="605900"/>
            <a:ext cx="11919012" cy="1604640"/>
          </a:xfrm>
        </p:spPr>
        <p:txBody>
          <a:bodyPr>
            <a:normAutofit lnSpcReduction="10000"/>
          </a:bodyPr>
          <a:lstStyle/>
          <a:p>
            <a:pPr marL="109537" indent="0" algn="just">
              <a:buNone/>
              <a:defRPr/>
            </a:pPr>
            <a:r>
              <a:rPr lang="en-US" sz="2400" b="1" i="1" dirty="0">
                <a:solidFill>
                  <a:srgbClr val="000000"/>
                </a:solidFill>
              </a:rPr>
              <a:t>Rolling a Die 60,000,000 Times and Summarizing the Results in an Array</a:t>
            </a:r>
          </a:p>
          <a:p>
            <a:pPr algn="just"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Roll a </a:t>
            </a:r>
            <a:r>
              <a:rPr lang="en-US" sz="2400" u="sng" dirty="0">
                <a:solidFill>
                  <a:srgbClr val="000000"/>
                </a:solidFill>
              </a:rPr>
              <a:t>single six-sided die 60,000,000 times</a:t>
            </a:r>
            <a:r>
              <a:rPr lang="en-US" sz="2400" dirty="0">
                <a:solidFill>
                  <a:srgbClr val="000000"/>
                </a:solidFill>
              </a:rPr>
              <a:t> to test whether the random number generator actually produces random numbers.</a:t>
            </a:r>
          </a:p>
          <a:p>
            <a:pPr algn="just" eaLnBrk="1" hangingPunct="1">
              <a:defRPr/>
            </a:pP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An </a:t>
            </a:r>
            <a:r>
              <a:rPr lang="en-US" sz="2400" u="sng" dirty="0">
                <a:solidFill>
                  <a:srgbClr val="000000"/>
                </a:solidFill>
                <a:cs typeface="Times New Roman" pitchFamily="18" charset="0"/>
              </a:rPr>
              <a:t>array version of this program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 is shown in Fig. 6.9.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26</a:t>
            </a:fld>
            <a:endParaRPr lang="en-US" altLang="en-US" dirty="0"/>
          </a:p>
        </p:txBody>
      </p:sp>
      <p:pic>
        <p:nvPicPr>
          <p:cNvPr id="6" name="Picture 1" descr="chtp8_06_Page_30">
            <a:extLst>
              <a:ext uri="{FF2B5EF4-FFF2-40B4-BE49-F238E27FC236}">
                <a16:creationId xmlns:a16="http://schemas.microsoft.com/office/drawing/2014/main" xmlns="" id="{BAA7ADAE-D566-43F5-8C2F-1C623435038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0" b="19458"/>
          <a:stretch/>
        </p:blipFill>
        <p:spPr>
          <a:xfrm>
            <a:off x="136124" y="2113475"/>
            <a:ext cx="7943080" cy="46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6_Page_31">
            <a:extLst>
              <a:ext uri="{FF2B5EF4-FFF2-40B4-BE49-F238E27FC236}">
                <a16:creationId xmlns:a16="http://schemas.microsoft.com/office/drawing/2014/main" xmlns="" id="{397EE9C6-22B4-4384-8DBC-40E789BB848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7" b="34498"/>
          <a:stretch/>
        </p:blipFill>
        <p:spPr>
          <a:xfrm>
            <a:off x="6402069" y="2440115"/>
            <a:ext cx="5483778" cy="255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724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52" y="136524"/>
            <a:ext cx="10515600" cy="70019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Using Character Arrays to Store and Manipulate Strings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810" y="1176923"/>
            <a:ext cx="11892379" cy="4504154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We now discuss </a:t>
            </a:r>
            <a:r>
              <a:rPr lang="en-US" u="sng" dirty="0">
                <a:solidFill>
                  <a:srgbClr val="000000"/>
                </a:solidFill>
              </a:rPr>
              <a:t>storing </a:t>
            </a:r>
            <a:r>
              <a:rPr lang="en-US" i="1" u="sng" dirty="0">
                <a:solidFill>
                  <a:srgbClr val="000000"/>
                </a:solidFill>
              </a:rPr>
              <a:t>strings</a:t>
            </a:r>
            <a:r>
              <a:rPr lang="en-US" dirty="0">
                <a:solidFill>
                  <a:srgbClr val="000000"/>
                </a:solidFill>
              </a:rPr>
              <a:t> in </a:t>
            </a:r>
            <a:r>
              <a:rPr lang="en-US" u="sng" dirty="0">
                <a:solidFill>
                  <a:srgbClr val="000000"/>
                </a:solidFill>
              </a:rPr>
              <a:t>character arrays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So far, the only string-processing capability we have is </a:t>
            </a:r>
            <a:r>
              <a:rPr lang="en-US" u="sng" dirty="0">
                <a:solidFill>
                  <a:srgbClr val="000000"/>
                </a:solidFill>
              </a:rPr>
              <a:t>outputting a string with </a:t>
            </a:r>
            <a:r>
              <a:rPr 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A string such as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"hello"</a:t>
            </a:r>
            <a:r>
              <a:rPr lang="en-US" dirty="0">
                <a:solidFill>
                  <a:srgbClr val="000000"/>
                </a:solidFill>
              </a:rPr>
              <a:t> is </a:t>
            </a:r>
            <a:r>
              <a:rPr lang="en-US" u="sng" dirty="0">
                <a:solidFill>
                  <a:srgbClr val="000000"/>
                </a:solidFill>
              </a:rPr>
              <a:t>really an array of individual characters</a:t>
            </a:r>
            <a:r>
              <a:rPr lang="en-US" dirty="0">
                <a:solidFill>
                  <a:srgbClr val="000000"/>
                </a:solidFill>
              </a:rPr>
              <a:t> in C.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A character array can be </a:t>
            </a:r>
            <a:r>
              <a:rPr lang="en-US" u="sng" dirty="0">
                <a:solidFill>
                  <a:srgbClr val="000000"/>
                </a:solidFill>
              </a:rPr>
              <a:t>initialized</a:t>
            </a:r>
            <a:r>
              <a:rPr lang="en-US" dirty="0">
                <a:solidFill>
                  <a:srgbClr val="000000"/>
                </a:solidFill>
              </a:rPr>
              <a:t> using a </a:t>
            </a:r>
            <a:r>
              <a:rPr lang="en-US" u="sng" dirty="0">
                <a:solidFill>
                  <a:srgbClr val="000000"/>
                </a:solidFill>
              </a:rPr>
              <a:t>string literal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For example, </a:t>
            </a:r>
          </a:p>
          <a:p>
            <a:pPr marL="914400" lvl="2" indent="0" algn="ctr" eaLnBrk="1" hangingPunct="1">
              <a:lnSpc>
                <a:spcPct val="90000"/>
              </a:lnSpc>
              <a:buNone/>
              <a:defRPr/>
            </a:pPr>
            <a:r>
              <a:rPr 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string1[] = </a:t>
            </a:r>
            <a:r>
              <a:rPr 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"first"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just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r>
              <a:rPr lang="en-US" dirty="0">
                <a:solidFill>
                  <a:srgbClr val="000000"/>
                </a:solidFill>
              </a:rPr>
              <a:t>	initializes the elements of </a:t>
            </a:r>
            <a:r>
              <a:rPr lang="en-US" u="sng" dirty="0">
                <a:solidFill>
                  <a:srgbClr val="000000"/>
                </a:solidFill>
              </a:rPr>
              <a:t>array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string1</a:t>
            </a:r>
            <a:r>
              <a:rPr lang="en-US" dirty="0">
                <a:solidFill>
                  <a:srgbClr val="000000"/>
                </a:solidFill>
              </a:rPr>
              <a:t> to the </a:t>
            </a:r>
            <a:r>
              <a:rPr lang="en-US" u="sng" dirty="0">
                <a:solidFill>
                  <a:srgbClr val="000000"/>
                </a:solidFill>
              </a:rPr>
              <a:t>individual characters</a:t>
            </a:r>
            <a:r>
              <a:rPr lang="en-US" dirty="0">
                <a:solidFill>
                  <a:srgbClr val="000000"/>
                </a:solidFill>
              </a:rPr>
              <a:t> in the </a:t>
            </a:r>
            <a:r>
              <a:rPr lang="en-US" u="sng" dirty="0">
                <a:solidFill>
                  <a:srgbClr val="000000"/>
                </a:solidFill>
              </a:rPr>
              <a:t>string literal </a:t>
            </a:r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"first"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7066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94057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561" y="349588"/>
            <a:ext cx="10515600" cy="56703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Using Character Arrays to Store and Manipulate Strings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688" y="1284024"/>
            <a:ext cx="11874624" cy="5072325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In this case, the </a:t>
            </a:r>
            <a:r>
              <a:rPr lang="en-US" u="sng" dirty="0">
                <a:solidFill>
                  <a:srgbClr val="000000"/>
                </a:solidFill>
              </a:rPr>
              <a:t>size of array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string1</a:t>
            </a:r>
            <a:r>
              <a:rPr lang="en-US" dirty="0">
                <a:solidFill>
                  <a:srgbClr val="000000"/>
                </a:solidFill>
              </a:rPr>
              <a:t> is determined by the compiler </a:t>
            </a:r>
            <a:r>
              <a:rPr lang="en-US" u="sng" dirty="0">
                <a:solidFill>
                  <a:srgbClr val="000000"/>
                </a:solidFill>
              </a:rPr>
              <a:t>based on the length of the string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The string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"first"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u="sng" dirty="0">
                <a:solidFill>
                  <a:srgbClr val="000000"/>
                </a:solidFill>
              </a:rPr>
              <a:t>contains five characters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i="1" dirty="0">
                <a:solidFill>
                  <a:srgbClr val="000000"/>
                </a:solidFill>
              </a:rPr>
              <a:t>plus</a:t>
            </a:r>
            <a:r>
              <a:rPr lang="en-US" dirty="0">
                <a:solidFill>
                  <a:srgbClr val="000000"/>
                </a:solidFill>
              </a:rPr>
              <a:t> a special </a:t>
            </a:r>
            <a:r>
              <a:rPr lang="en-US" i="1" u="sng" dirty="0">
                <a:solidFill>
                  <a:srgbClr val="000000"/>
                </a:solidFill>
              </a:rPr>
              <a:t>string-termination character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called the </a:t>
            </a:r>
            <a:r>
              <a:rPr lang="en-US" b="1" dirty="0">
                <a:solidFill>
                  <a:srgbClr val="0000FF"/>
                </a:solidFill>
              </a:rPr>
              <a:t>null character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Thus, array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string1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u="sng" dirty="0">
                <a:solidFill>
                  <a:srgbClr val="000000"/>
                </a:solidFill>
              </a:rPr>
              <a:t>actually contains six elements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The character constant representing the </a:t>
            </a:r>
            <a:r>
              <a:rPr lang="en-US" u="sng" dirty="0">
                <a:solidFill>
                  <a:srgbClr val="000000"/>
                </a:solidFill>
              </a:rPr>
              <a:t>null character</a:t>
            </a:r>
            <a:r>
              <a:rPr lang="en-US" dirty="0">
                <a:solidFill>
                  <a:srgbClr val="000000"/>
                </a:solidFill>
              </a:rPr>
              <a:t> is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'\0'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All strings in C </a:t>
            </a:r>
            <a:r>
              <a:rPr lang="en-US" u="sng" dirty="0">
                <a:solidFill>
                  <a:srgbClr val="000000"/>
                </a:solidFill>
              </a:rPr>
              <a:t>end with this character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A character array representing a string should always be defined large enough to </a:t>
            </a:r>
            <a:endParaRPr lang="tr-TR" dirty="0">
              <a:solidFill>
                <a:srgbClr val="000000"/>
              </a:solidFill>
            </a:endParaRPr>
          </a:p>
          <a:p>
            <a:pPr lvl="1" algn="just">
              <a:lnSpc>
                <a:spcPct val="80000"/>
              </a:lnSpc>
              <a:defRPr/>
            </a:pPr>
            <a:r>
              <a:rPr lang="en-US" sz="2800" u="sng" dirty="0">
                <a:solidFill>
                  <a:srgbClr val="000000"/>
                </a:solidFill>
              </a:rPr>
              <a:t>hold the number of characters in the string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endParaRPr lang="tr-TR" sz="2800" dirty="0">
              <a:solidFill>
                <a:srgbClr val="000000"/>
              </a:solidFill>
            </a:endParaRPr>
          </a:p>
          <a:p>
            <a:pPr lvl="1" algn="just">
              <a:lnSpc>
                <a:spcPct val="80000"/>
              </a:lnSpc>
              <a:defRPr/>
            </a:pPr>
            <a:r>
              <a:rPr lang="en-US" sz="2800" dirty="0">
                <a:solidFill>
                  <a:srgbClr val="000000"/>
                </a:solidFill>
              </a:rPr>
              <a:t>and the </a:t>
            </a:r>
            <a:r>
              <a:rPr lang="en-US" sz="2800" u="sng" dirty="0">
                <a:solidFill>
                  <a:srgbClr val="000000"/>
                </a:solidFill>
              </a:rPr>
              <a:t>terminating null character</a:t>
            </a:r>
            <a:r>
              <a:rPr lang="en-US" sz="28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71684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4728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907" y="231960"/>
            <a:ext cx="10515600" cy="55815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Using Character Arrays to Store and Manipulate Strings </a:t>
            </a:r>
          </a:p>
        </p:txBody>
      </p:sp>
      <p:sp>
        <p:nvSpPr>
          <p:cNvPr id="72707" name="Text Placeholder 2"/>
          <p:cNvSpPr>
            <a:spLocks noGrp="1"/>
          </p:cNvSpPr>
          <p:nvPr>
            <p:ph type="body" idx="1"/>
          </p:nvPr>
        </p:nvSpPr>
        <p:spPr>
          <a:xfrm>
            <a:off x="216763" y="964491"/>
            <a:ext cx="11847990" cy="539185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</a:rPr>
              <a:t>Character arrays also can be </a:t>
            </a:r>
            <a:r>
              <a:rPr lang="en-US" u="sng" dirty="0">
                <a:solidFill>
                  <a:srgbClr val="000000"/>
                </a:solidFill>
              </a:rPr>
              <a:t>initialized with individual character constants</a:t>
            </a:r>
            <a:r>
              <a:rPr lang="en-US" dirty="0">
                <a:solidFill>
                  <a:srgbClr val="000000"/>
                </a:solidFill>
              </a:rPr>
              <a:t> in an initializer list, but this can be tedious. </a:t>
            </a:r>
            <a:endParaRPr lang="tr-TR" altLang="en-US" dirty="0">
              <a:solidFill>
                <a:srgbClr val="000000"/>
              </a:solidFill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The preceding definition is equivalent to</a:t>
            </a:r>
            <a:r>
              <a:rPr lang="tr-TR" altLang="en-US" dirty="0">
                <a:solidFill>
                  <a:srgbClr val="000000"/>
                </a:solidFill>
              </a:rPr>
              <a:t>: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</a:p>
          <a:p>
            <a:pPr marL="914400" lvl="2" indent="0" eaLnBrk="1" hangingPunct="1">
              <a:lnSpc>
                <a:spcPct val="90000"/>
              </a:lnSpc>
              <a:buNone/>
            </a:pP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string1[] = </a:t>
            </a:r>
            <a:b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{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'f'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'i'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'r'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's'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't'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'\0'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Because a </a:t>
            </a:r>
            <a:r>
              <a:rPr lang="en-US" altLang="en-US" u="sng" dirty="0">
                <a:solidFill>
                  <a:srgbClr val="000000"/>
                </a:solidFill>
              </a:rPr>
              <a:t>string is really an array of characters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endParaRPr lang="tr-TR" altLang="en-US" dirty="0">
              <a:solidFill>
                <a:srgbClr val="000000"/>
              </a:solidFill>
            </a:endParaRPr>
          </a:p>
          <a:p>
            <a:pPr lvl="1" algn="just"/>
            <a:r>
              <a:rPr lang="en-US" altLang="en-US" sz="2800" dirty="0">
                <a:solidFill>
                  <a:srgbClr val="000000"/>
                </a:solidFill>
              </a:rPr>
              <a:t>we can </a:t>
            </a:r>
            <a:r>
              <a:rPr lang="en-US" altLang="en-US" sz="2800" u="sng" dirty="0">
                <a:solidFill>
                  <a:srgbClr val="000000"/>
                </a:solidFill>
              </a:rPr>
              <a:t>access individual characters</a:t>
            </a:r>
            <a:r>
              <a:rPr lang="en-US" altLang="en-US" sz="2800" dirty="0">
                <a:solidFill>
                  <a:srgbClr val="000000"/>
                </a:solidFill>
              </a:rPr>
              <a:t> in a string directly using </a:t>
            </a:r>
            <a:r>
              <a:rPr lang="en-US" altLang="en-US" sz="2800" u="sng" dirty="0">
                <a:solidFill>
                  <a:srgbClr val="000000"/>
                </a:solidFill>
              </a:rPr>
              <a:t>array index notation</a:t>
            </a:r>
            <a:r>
              <a:rPr lang="en-US" altLang="en-US" sz="28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For example, </a:t>
            </a:r>
            <a:endParaRPr lang="tr-TR" altLang="en-US" dirty="0">
              <a:solidFill>
                <a:srgbClr val="000000"/>
              </a:solidFill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string1[0]</a:t>
            </a:r>
            <a:r>
              <a:rPr lang="en-US" altLang="en-US" dirty="0">
                <a:solidFill>
                  <a:srgbClr val="000000"/>
                </a:solidFill>
              </a:rPr>
              <a:t> is the </a:t>
            </a:r>
            <a:r>
              <a:rPr lang="en-US" altLang="en-US" u="sng" dirty="0">
                <a:solidFill>
                  <a:srgbClr val="000000"/>
                </a:solidFill>
              </a:rPr>
              <a:t>character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'f'</a:t>
            </a:r>
            <a:r>
              <a:rPr lang="en-US" altLang="en-US" dirty="0">
                <a:solidFill>
                  <a:srgbClr val="000000"/>
                </a:solidFill>
              </a:rPr>
              <a:t> and </a:t>
            </a:r>
            <a:endParaRPr lang="tr-TR" altLang="en-US" dirty="0">
              <a:solidFill>
                <a:srgbClr val="000000"/>
              </a:solidFill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string1[3]</a:t>
            </a:r>
            <a:r>
              <a:rPr lang="en-US" altLang="en-US" dirty="0">
                <a:solidFill>
                  <a:srgbClr val="000000"/>
                </a:solidFill>
              </a:rPr>
              <a:t> is the </a:t>
            </a:r>
            <a:r>
              <a:rPr lang="en-US" altLang="en-US" u="sng" dirty="0">
                <a:solidFill>
                  <a:srgbClr val="000000"/>
                </a:solidFill>
              </a:rPr>
              <a:t>character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's'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72708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96258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692413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74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252" y="136524"/>
            <a:ext cx="10515600" cy="62917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Using Character Arrays to Store and Manipulate Strings </a:t>
            </a:r>
          </a:p>
        </p:txBody>
      </p:sp>
      <p:sp>
        <p:nvSpPr>
          <p:cNvPr id="73731" name="Text Placeholder 2"/>
          <p:cNvSpPr>
            <a:spLocks noGrp="1"/>
          </p:cNvSpPr>
          <p:nvPr>
            <p:ph type="body" idx="1"/>
          </p:nvPr>
        </p:nvSpPr>
        <p:spPr>
          <a:xfrm>
            <a:off x="181251" y="840203"/>
            <a:ext cx="11839113" cy="5747027"/>
          </a:xfrm>
        </p:spPr>
        <p:txBody>
          <a:bodyPr>
            <a:noAutofit/>
          </a:bodyPr>
          <a:lstStyle/>
          <a:p>
            <a:pPr algn="just"/>
            <a:r>
              <a:rPr lang="en-US" altLang="en-US" sz="2600" dirty="0">
                <a:solidFill>
                  <a:srgbClr val="000000"/>
                </a:solidFill>
              </a:rPr>
              <a:t>We also can </a:t>
            </a:r>
            <a:r>
              <a:rPr lang="en-US" altLang="en-US" sz="2600" u="sng" dirty="0">
                <a:solidFill>
                  <a:srgbClr val="000000"/>
                </a:solidFill>
              </a:rPr>
              <a:t>input a string</a:t>
            </a:r>
            <a:r>
              <a:rPr lang="en-US" altLang="en-US" sz="2600" dirty="0">
                <a:solidFill>
                  <a:srgbClr val="000000"/>
                </a:solidFill>
              </a:rPr>
              <a:t> directly </a:t>
            </a:r>
            <a:r>
              <a:rPr lang="en-US" altLang="en-US" sz="2600" u="sng" dirty="0">
                <a:solidFill>
                  <a:srgbClr val="000000"/>
                </a:solidFill>
              </a:rPr>
              <a:t>into a character array</a:t>
            </a:r>
            <a:r>
              <a:rPr lang="en-US" altLang="en-US" sz="2600" dirty="0">
                <a:solidFill>
                  <a:srgbClr val="000000"/>
                </a:solidFill>
              </a:rPr>
              <a:t> from the keyboard </a:t>
            </a:r>
            <a:r>
              <a:rPr lang="en-US" altLang="en-US" sz="2600" u="sng" dirty="0">
                <a:solidFill>
                  <a:srgbClr val="000000"/>
                </a:solidFill>
              </a:rPr>
              <a:t>using </a:t>
            </a:r>
            <a:r>
              <a:rPr lang="en-US" altLang="en-US" sz="26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sz="2600" dirty="0">
                <a:solidFill>
                  <a:srgbClr val="000000"/>
                </a:solidFill>
              </a:rPr>
              <a:t> and the </a:t>
            </a:r>
            <a:r>
              <a:rPr lang="en-US" altLang="en-US" sz="2600" u="sng" dirty="0">
                <a:solidFill>
                  <a:srgbClr val="000000"/>
                </a:solidFill>
              </a:rPr>
              <a:t>conversion specifier </a:t>
            </a:r>
            <a:r>
              <a:rPr lang="en-US" alt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%s</a:t>
            </a:r>
            <a:r>
              <a:rPr lang="en-US" altLang="en-US" sz="2600" dirty="0">
                <a:solidFill>
                  <a:srgbClr val="000000"/>
                </a:solidFill>
              </a:rPr>
              <a:t>. </a:t>
            </a:r>
            <a:endParaRPr lang="tr-TR" altLang="en-US" sz="2600" dirty="0">
              <a:solidFill>
                <a:srgbClr val="000000"/>
              </a:solidFill>
            </a:endParaRP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</a:rPr>
              <a:t>For example, </a:t>
            </a:r>
          </a:p>
          <a:p>
            <a:pPr marL="914400" lvl="2" indent="0" algn="just" eaLnBrk="1" hangingPunct="1">
              <a:buNone/>
            </a:pPr>
            <a:r>
              <a:rPr lang="en-US" altLang="en-US" sz="2600" b="1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string2[</a:t>
            </a:r>
            <a:r>
              <a:rPr lang="en-US" altLang="en-US" sz="2600" b="1" dirty="0">
                <a:solidFill>
                  <a:srgbClr val="128AFF"/>
                </a:solidFill>
                <a:latin typeface="Consolas" panose="020B0609020204030204" pitchFamily="49" charset="0"/>
              </a:rPr>
              <a:t>20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algn="just" eaLnBrk="1" hangingPunct="1">
              <a:buFont typeface="Wingdings 3" panose="05040102010807070707" pitchFamily="18" charset="2"/>
              <a:buNone/>
            </a:pPr>
            <a:r>
              <a:rPr lang="en-US" altLang="en-US" sz="2600" dirty="0">
                <a:solidFill>
                  <a:srgbClr val="000000"/>
                </a:solidFill>
              </a:rPr>
              <a:t>	creates a </a:t>
            </a:r>
            <a:r>
              <a:rPr lang="en-US" altLang="en-US" sz="2600" u="sng" dirty="0">
                <a:solidFill>
                  <a:srgbClr val="000000"/>
                </a:solidFill>
              </a:rPr>
              <a:t>character array</a:t>
            </a:r>
            <a:r>
              <a:rPr lang="en-US" altLang="en-US" sz="2600" dirty="0">
                <a:solidFill>
                  <a:srgbClr val="000000"/>
                </a:solidFill>
              </a:rPr>
              <a:t> capable of </a:t>
            </a:r>
            <a:r>
              <a:rPr lang="en-US" altLang="en-US" sz="2600" u="sng" dirty="0">
                <a:solidFill>
                  <a:srgbClr val="000000"/>
                </a:solidFill>
              </a:rPr>
              <a:t>storing a string of </a:t>
            </a:r>
            <a:r>
              <a:rPr lang="en-US" altLang="en-US" sz="2600" i="1" u="sng" dirty="0">
                <a:solidFill>
                  <a:srgbClr val="000000"/>
                </a:solidFill>
              </a:rPr>
              <a:t>at most 19 characters</a:t>
            </a:r>
            <a:r>
              <a:rPr lang="en-US" altLang="en-US" sz="2600" dirty="0">
                <a:solidFill>
                  <a:srgbClr val="000000"/>
                </a:solidFill>
              </a:rPr>
              <a:t> and a </a:t>
            </a:r>
            <a:r>
              <a:rPr lang="en-US" altLang="en-US" sz="2600" i="1" u="sng" dirty="0">
                <a:solidFill>
                  <a:srgbClr val="000000"/>
                </a:solidFill>
              </a:rPr>
              <a:t>terminating null character</a:t>
            </a:r>
            <a:r>
              <a:rPr lang="en-US" altLang="en-US" sz="26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</a:rPr>
              <a:t>The statement</a:t>
            </a:r>
          </a:p>
          <a:p>
            <a:pPr marL="914400" lvl="2" indent="0" algn="just" eaLnBrk="1" hangingPunct="1">
              <a:buNone/>
            </a:pP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600" b="1" dirty="0">
                <a:solidFill>
                  <a:srgbClr val="128AFF"/>
                </a:solidFill>
                <a:latin typeface="Consolas" panose="020B0609020204030204" pitchFamily="49" charset="0"/>
              </a:rPr>
              <a:t>"%19s"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string2);</a:t>
            </a:r>
          </a:p>
          <a:p>
            <a:pPr algn="just" eaLnBrk="1" hangingPunct="1">
              <a:buFont typeface="Wingdings 3" panose="05040102010807070707" pitchFamily="18" charset="2"/>
              <a:buNone/>
            </a:pPr>
            <a:r>
              <a:rPr lang="en-US" altLang="en-US" sz="2600" dirty="0">
                <a:solidFill>
                  <a:srgbClr val="000000"/>
                </a:solidFill>
              </a:rPr>
              <a:t>	</a:t>
            </a:r>
            <a:r>
              <a:rPr lang="en-US" altLang="en-US" sz="2600" u="sng" dirty="0">
                <a:solidFill>
                  <a:srgbClr val="000000"/>
                </a:solidFill>
              </a:rPr>
              <a:t>reads a string from the keyboard into </a:t>
            </a:r>
            <a:r>
              <a:rPr lang="en-US" alt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string2</a:t>
            </a:r>
            <a:r>
              <a:rPr lang="en-US" altLang="en-US" sz="26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</a:rPr>
              <a:t>The </a:t>
            </a:r>
            <a:r>
              <a:rPr lang="en-US" altLang="en-US" sz="2600" u="sng" dirty="0">
                <a:solidFill>
                  <a:srgbClr val="000000"/>
                </a:solidFill>
              </a:rPr>
              <a:t>name of the array</a:t>
            </a:r>
            <a:r>
              <a:rPr lang="en-US" altLang="en-US" sz="2600" dirty="0">
                <a:solidFill>
                  <a:srgbClr val="000000"/>
                </a:solidFill>
              </a:rPr>
              <a:t> is passed to </a:t>
            </a:r>
            <a:r>
              <a:rPr lang="en-US" altLang="en-US" sz="26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sz="2600" u="sng" dirty="0">
                <a:solidFill>
                  <a:srgbClr val="000000"/>
                </a:solidFill>
              </a:rPr>
              <a:t> without the preceding </a:t>
            </a:r>
            <a:r>
              <a:rPr lang="en-US" alt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sz="2600" u="sng" dirty="0">
                <a:solidFill>
                  <a:srgbClr val="000000"/>
                </a:solidFill>
              </a:rPr>
              <a:t> </a:t>
            </a:r>
            <a:r>
              <a:rPr lang="en-US" altLang="en-US" sz="2600" dirty="0">
                <a:solidFill>
                  <a:srgbClr val="000000"/>
                </a:solidFill>
              </a:rPr>
              <a:t>used with </a:t>
            </a:r>
            <a:r>
              <a:rPr lang="en-US" altLang="en-US" sz="2600" dirty="0" err="1">
                <a:solidFill>
                  <a:srgbClr val="000000"/>
                </a:solidFill>
              </a:rPr>
              <a:t>nonstring</a:t>
            </a:r>
            <a:r>
              <a:rPr lang="en-US" altLang="en-US" sz="2600" dirty="0">
                <a:solidFill>
                  <a:srgbClr val="000000"/>
                </a:solidFill>
              </a:rPr>
              <a:t> variables.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</a:rPr>
              <a:t>The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sz="2600" dirty="0">
                <a:solidFill>
                  <a:srgbClr val="000000"/>
                </a:solidFill>
              </a:rPr>
              <a:t> is normally used to </a:t>
            </a:r>
            <a:r>
              <a:rPr lang="en-US" altLang="en-US" sz="2600" u="sng" dirty="0">
                <a:solidFill>
                  <a:srgbClr val="000000"/>
                </a:solidFill>
              </a:rPr>
              <a:t>provide </a:t>
            </a:r>
            <a:r>
              <a:rPr lang="en-US" altLang="en-US" sz="26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sz="2600" u="sng" dirty="0">
                <a:solidFill>
                  <a:srgbClr val="000000"/>
                </a:solidFill>
              </a:rPr>
              <a:t> with a variable’s </a:t>
            </a:r>
            <a:r>
              <a:rPr lang="en-US" altLang="en-US" sz="2600" i="1" u="sng" dirty="0">
                <a:solidFill>
                  <a:srgbClr val="000000"/>
                </a:solidFill>
              </a:rPr>
              <a:t>location</a:t>
            </a:r>
            <a:r>
              <a:rPr lang="en-US" altLang="en-US" sz="2600" u="sng" dirty="0">
                <a:solidFill>
                  <a:srgbClr val="000000"/>
                </a:solidFill>
              </a:rPr>
              <a:t> in memory</a:t>
            </a:r>
            <a:r>
              <a:rPr lang="en-US" altLang="en-US" sz="2600" dirty="0">
                <a:solidFill>
                  <a:srgbClr val="000000"/>
                </a:solidFill>
              </a:rPr>
              <a:t> so that a value can be stored there.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7168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253" y="136524"/>
            <a:ext cx="10515600" cy="73570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Using Character Arrays to Store and Manipulate Strings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1253" y="1035511"/>
            <a:ext cx="11847990" cy="4956915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  <a:defRPr/>
            </a:pPr>
            <a:r>
              <a:rPr lang="en-US" sz="2600" dirty="0">
                <a:solidFill>
                  <a:srgbClr val="000000"/>
                </a:solidFill>
              </a:rPr>
              <a:t>In Section 6.5, when we discuss </a:t>
            </a:r>
            <a:r>
              <a:rPr lang="en-US" sz="2600" u="sng" dirty="0">
                <a:solidFill>
                  <a:srgbClr val="000000"/>
                </a:solidFill>
              </a:rPr>
              <a:t>passing arrays to functions</a:t>
            </a:r>
            <a:r>
              <a:rPr lang="en-US" sz="2600" dirty="0">
                <a:solidFill>
                  <a:srgbClr val="000000"/>
                </a:solidFill>
              </a:rPr>
              <a:t>, we’ll see that the </a:t>
            </a:r>
            <a:r>
              <a:rPr lang="en-US" sz="2600" b="1" i="1" u="sng" dirty="0">
                <a:solidFill>
                  <a:srgbClr val="000000"/>
                </a:solidFill>
              </a:rPr>
              <a:t>value of an array name is the address of the start of the array</a:t>
            </a:r>
            <a:r>
              <a:rPr lang="en-US" sz="2600" dirty="0">
                <a:solidFill>
                  <a:srgbClr val="000000"/>
                </a:solidFill>
              </a:rPr>
              <a:t>; therefore, the </a:t>
            </a:r>
            <a:r>
              <a:rPr lang="en-US" sz="2600" b="1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2600" b="1" i="1" u="sng" dirty="0">
                <a:solidFill>
                  <a:srgbClr val="000000"/>
                </a:solidFill>
              </a:rPr>
              <a:t> is not necessary</a:t>
            </a:r>
            <a:r>
              <a:rPr lang="en-US" sz="26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600" dirty="0">
                <a:solidFill>
                  <a:srgbClr val="000000"/>
                </a:solidFill>
              </a:rPr>
              <a:t>Function </a:t>
            </a:r>
            <a:r>
              <a:rPr lang="en-US" sz="26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sz="2600" dirty="0">
                <a:solidFill>
                  <a:srgbClr val="000000"/>
                </a:solidFill>
              </a:rPr>
              <a:t> will read characters </a:t>
            </a:r>
            <a:r>
              <a:rPr lang="en-US" sz="2600" u="sng" dirty="0">
                <a:solidFill>
                  <a:srgbClr val="000000"/>
                </a:solidFill>
              </a:rPr>
              <a:t>until a </a:t>
            </a:r>
            <a:r>
              <a:rPr lang="en-US" sz="2600" i="1" u="sng" dirty="0">
                <a:solidFill>
                  <a:srgbClr val="000000"/>
                </a:solidFill>
              </a:rPr>
              <a:t>space</a:t>
            </a:r>
            <a:r>
              <a:rPr lang="en-US" sz="2600" u="sng" dirty="0">
                <a:solidFill>
                  <a:srgbClr val="000000"/>
                </a:solidFill>
              </a:rPr>
              <a:t>, </a:t>
            </a:r>
            <a:r>
              <a:rPr lang="en-US" sz="2600" i="1" u="sng" dirty="0">
                <a:solidFill>
                  <a:srgbClr val="000000"/>
                </a:solidFill>
              </a:rPr>
              <a:t>tab</a:t>
            </a:r>
            <a:r>
              <a:rPr lang="en-US" sz="2600" u="sng" dirty="0">
                <a:solidFill>
                  <a:srgbClr val="000000"/>
                </a:solidFill>
              </a:rPr>
              <a:t>, </a:t>
            </a:r>
            <a:r>
              <a:rPr lang="en-US" sz="2600" i="1" u="sng" dirty="0">
                <a:solidFill>
                  <a:srgbClr val="000000"/>
                </a:solidFill>
              </a:rPr>
              <a:t>newline</a:t>
            </a:r>
            <a:r>
              <a:rPr lang="en-US" sz="2600" u="sng" dirty="0">
                <a:solidFill>
                  <a:srgbClr val="000000"/>
                </a:solidFill>
              </a:rPr>
              <a:t> or </a:t>
            </a:r>
            <a:r>
              <a:rPr lang="en-US" sz="2600" i="1" u="sng" dirty="0">
                <a:solidFill>
                  <a:srgbClr val="000000"/>
                </a:solidFill>
              </a:rPr>
              <a:t>end-of-file indicator</a:t>
            </a:r>
            <a:r>
              <a:rPr lang="en-US" sz="2600" i="1" dirty="0">
                <a:solidFill>
                  <a:srgbClr val="000000"/>
                </a:solidFill>
              </a:rPr>
              <a:t> </a:t>
            </a:r>
            <a:r>
              <a:rPr lang="en-US" sz="2600" dirty="0">
                <a:solidFill>
                  <a:srgbClr val="000000"/>
                </a:solidFill>
              </a:rPr>
              <a:t>is encountered.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600" dirty="0">
                <a:solidFill>
                  <a:srgbClr val="000000"/>
                </a:solidFill>
              </a:rPr>
              <a:t>The 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string2</a:t>
            </a:r>
            <a:r>
              <a:rPr lang="en-US" sz="2600" dirty="0">
                <a:solidFill>
                  <a:srgbClr val="000000"/>
                </a:solidFill>
              </a:rPr>
              <a:t> should be </a:t>
            </a:r>
            <a:r>
              <a:rPr lang="en-US" sz="2600" u="sng" dirty="0">
                <a:solidFill>
                  <a:srgbClr val="000000"/>
                </a:solidFill>
              </a:rPr>
              <a:t>no longer than 19 characters</a:t>
            </a:r>
            <a:r>
              <a:rPr lang="en-US" sz="2600" dirty="0">
                <a:solidFill>
                  <a:srgbClr val="000000"/>
                </a:solidFill>
              </a:rPr>
              <a:t> to leave room for the terminating null character.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600" dirty="0">
                <a:solidFill>
                  <a:srgbClr val="000000"/>
                </a:solidFill>
              </a:rPr>
              <a:t>If the user </a:t>
            </a:r>
            <a:r>
              <a:rPr lang="en-US" sz="2600" u="sng" dirty="0">
                <a:solidFill>
                  <a:srgbClr val="000000"/>
                </a:solidFill>
              </a:rPr>
              <a:t>types 20 or more characters</a:t>
            </a:r>
            <a:r>
              <a:rPr lang="en-US" sz="2600" dirty="0">
                <a:solidFill>
                  <a:srgbClr val="000000"/>
                </a:solidFill>
              </a:rPr>
              <a:t>, your program may </a:t>
            </a:r>
            <a:r>
              <a:rPr lang="en-US" sz="2600" u="sng" dirty="0">
                <a:solidFill>
                  <a:srgbClr val="000000"/>
                </a:solidFill>
              </a:rPr>
              <a:t>crash or create a security </a:t>
            </a:r>
            <a:r>
              <a:rPr lang="en-US" sz="2600" u="sng" dirty="0" err="1">
                <a:solidFill>
                  <a:srgbClr val="000000"/>
                </a:solidFill>
              </a:rPr>
              <a:t>vulerability</a:t>
            </a:r>
            <a:r>
              <a:rPr lang="en-US" sz="26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600" dirty="0">
                <a:solidFill>
                  <a:srgbClr val="000000"/>
                </a:solidFill>
              </a:rPr>
              <a:t>For this reason, we used the </a:t>
            </a:r>
            <a:r>
              <a:rPr lang="en-US" sz="2600" u="sng" dirty="0">
                <a:solidFill>
                  <a:srgbClr val="000000"/>
                </a:solidFill>
              </a:rPr>
              <a:t>conversion specifier </a:t>
            </a:r>
            <a:r>
              <a:rPr lang="en-US" sz="26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%19s</a:t>
            </a:r>
            <a:r>
              <a:rPr lang="en-US" sz="2600" dirty="0">
                <a:solidFill>
                  <a:srgbClr val="000000"/>
                </a:solidFill>
              </a:rPr>
              <a:t> so that </a:t>
            </a:r>
            <a:endParaRPr lang="tr-TR" sz="2600" dirty="0">
              <a:solidFill>
                <a:srgbClr val="000000"/>
              </a:solidFill>
            </a:endParaRPr>
          </a:p>
          <a:p>
            <a:pPr lvl="1" algn="just">
              <a:defRPr/>
            </a:pPr>
            <a:r>
              <a:rPr lang="en-US" sz="26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sz="2600" u="sng" dirty="0">
                <a:solidFill>
                  <a:srgbClr val="000000"/>
                </a:solidFill>
              </a:rPr>
              <a:t> reads a maximum of 19 characters</a:t>
            </a:r>
            <a:r>
              <a:rPr lang="en-US" sz="2600" dirty="0">
                <a:solidFill>
                  <a:srgbClr val="000000"/>
                </a:solidFill>
              </a:rPr>
              <a:t> and </a:t>
            </a:r>
            <a:endParaRPr lang="tr-TR" sz="2600" dirty="0">
              <a:solidFill>
                <a:srgbClr val="000000"/>
              </a:solidFill>
            </a:endParaRPr>
          </a:p>
          <a:p>
            <a:pPr lvl="1" algn="just">
              <a:defRPr/>
            </a:pPr>
            <a:r>
              <a:rPr lang="en-US" sz="2600" dirty="0">
                <a:solidFill>
                  <a:srgbClr val="000000"/>
                </a:solidFill>
              </a:rPr>
              <a:t>does </a:t>
            </a:r>
            <a:r>
              <a:rPr lang="en-US" sz="2600" u="sng" dirty="0">
                <a:solidFill>
                  <a:srgbClr val="000000"/>
                </a:solidFill>
              </a:rPr>
              <a:t>not write</a:t>
            </a:r>
            <a:r>
              <a:rPr lang="en-US" sz="2600" dirty="0">
                <a:solidFill>
                  <a:srgbClr val="000000"/>
                </a:solidFill>
              </a:rPr>
              <a:t> characters into memory </a:t>
            </a:r>
            <a:r>
              <a:rPr lang="en-US" sz="2600" u="sng" dirty="0">
                <a:solidFill>
                  <a:srgbClr val="000000"/>
                </a:solidFill>
              </a:rPr>
              <a:t>beyond the end of the array </a:t>
            </a:r>
            <a:r>
              <a:rPr 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string2</a:t>
            </a:r>
            <a:r>
              <a:rPr lang="en-US" sz="26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7475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4397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784" y="136524"/>
            <a:ext cx="10515600" cy="75346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Using Character Arrays to Store and Manipulate Strings </a:t>
            </a:r>
          </a:p>
        </p:txBody>
      </p:sp>
      <p:sp>
        <p:nvSpPr>
          <p:cNvPr id="75779" name="Text Placeholder 2"/>
          <p:cNvSpPr>
            <a:spLocks noGrp="1"/>
          </p:cNvSpPr>
          <p:nvPr>
            <p:ph type="body" idx="1"/>
          </p:nvPr>
        </p:nvSpPr>
        <p:spPr>
          <a:xfrm>
            <a:off x="172373" y="973368"/>
            <a:ext cx="11901257" cy="5152224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It’s your responsibility to </a:t>
            </a:r>
            <a:r>
              <a:rPr lang="en-US" altLang="en-US" u="sng" dirty="0">
                <a:solidFill>
                  <a:srgbClr val="000000"/>
                </a:solidFill>
              </a:rPr>
              <a:t>ensure</a:t>
            </a:r>
            <a:r>
              <a:rPr lang="en-US" altLang="en-US" dirty="0">
                <a:solidFill>
                  <a:srgbClr val="000000"/>
                </a:solidFill>
              </a:rPr>
              <a:t> that the </a:t>
            </a:r>
            <a:r>
              <a:rPr lang="en-US" altLang="en-US" u="sng" dirty="0">
                <a:solidFill>
                  <a:srgbClr val="000000"/>
                </a:solidFill>
              </a:rPr>
              <a:t>array</a:t>
            </a:r>
            <a:r>
              <a:rPr lang="en-US" altLang="en-US" dirty="0">
                <a:solidFill>
                  <a:srgbClr val="000000"/>
                </a:solidFill>
              </a:rPr>
              <a:t> into which the string is read is </a:t>
            </a:r>
            <a:r>
              <a:rPr lang="en-US" altLang="en-US" u="sng" dirty="0">
                <a:solidFill>
                  <a:srgbClr val="000000"/>
                </a:solidFill>
              </a:rPr>
              <a:t>capable of holding any string</a:t>
            </a:r>
            <a:r>
              <a:rPr lang="en-US" altLang="en-US" dirty="0">
                <a:solidFill>
                  <a:srgbClr val="000000"/>
                </a:solidFill>
              </a:rPr>
              <a:t> that the user types at the keyboard.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Function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dirty="0">
                <a:solidFill>
                  <a:srgbClr val="000000"/>
                </a:solidFill>
              </a:rPr>
              <a:t> does </a:t>
            </a:r>
            <a:r>
              <a:rPr lang="en-US" altLang="en-US" b="1" i="1" u="sng" dirty="0">
                <a:solidFill>
                  <a:srgbClr val="000000"/>
                </a:solidFill>
              </a:rPr>
              <a:t>not</a:t>
            </a:r>
            <a:r>
              <a:rPr lang="en-US" altLang="en-US" u="sng" dirty="0">
                <a:solidFill>
                  <a:srgbClr val="000000"/>
                </a:solidFill>
              </a:rPr>
              <a:t> check how large the array is</a:t>
            </a:r>
            <a:r>
              <a:rPr lang="en-US" altLang="en-US" dirty="0">
                <a:solidFill>
                  <a:srgbClr val="000000"/>
                </a:solidFill>
              </a:rPr>
              <a:t>. Thus,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dirty="0">
                <a:solidFill>
                  <a:srgbClr val="000000"/>
                </a:solidFill>
              </a:rPr>
              <a:t> can </a:t>
            </a:r>
            <a:r>
              <a:rPr lang="en-US" altLang="en-US" u="sng" dirty="0">
                <a:solidFill>
                  <a:srgbClr val="000000"/>
                </a:solidFill>
              </a:rPr>
              <a:t>write beyond the end of the array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  <a:endParaRPr lang="tr-TR" altLang="en-US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A </a:t>
            </a:r>
            <a:r>
              <a:rPr lang="en-US" altLang="en-US" u="sng" dirty="0">
                <a:solidFill>
                  <a:srgbClr val="000000"/>
                </a:solidFill>
              </a:rPr>
              <a:t>character array representing a string</a:t>
            </a:r>
            <a:r>
              <a:rPr lang="en-US" altLang="en-US" dirty="0">
                <a:solidFill>
                  <a:srgbClr val="000000"/>
                </a:solidFill>
              </a:rPr>
              <a:t> can be </a:t>
            </a:r>
            <a:r>
              <a:rPr lang="en-US" altLang="en-US" u="sng" dirty="0">
                <a:solidFill>
                  <a:srgbClr val="000000"/>
                </a:solidFill>
              </a:rPr>
              <a:t>output with </a:t>
            </a:r>
            <a:r>
              <a:rPr lang="en-US" alt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dirty="0">
                <a:solidFill>
                  <a:srgbClr val="000000"/>
                </a:solidFill>
              </a:rPr>
              <a:t> and the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%s</a:t>
            </a:r>
            <a:r>
              <a:rPr lang="en-US" altLang="en-US" u="sng" dirty="0">
                <a:solidFill>
                  <a:srgbClr val="000000"/>
                </a:solidFill>
              </a:rPr>
              <a:t> conversion specifier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The array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string2</a:t>
            </a:r>
            <a:r>
              <a:rPr lang="en-US" altLang="en-US" dirty="0">
                <a:solidFill>
                  <a:srgbClr val="000000"/>
                </a:solidFill>
              </a:rPr>
              <a:t> is printed with the statement</a:t>
            </a:r>
          </a:p>
          <a:p>
            <a:pPr marL="914400" lvl="2" indent="0" algn="ctr">
              <a:buNone/>
            </a:pP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"%s\n"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string2);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Function </a:t>
            </a:r>
            <a:r>
              <a:rPr lang="en-US" alt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dirty="0">
                <a:solidFill>
                  <a:srgbClr val="000000"/>
                </a:solidFill>
              </a:rPr>
              <a:t>, like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dirty="0">
                <a:solidFill>
                  <a:srgbClr val="000000"/>
                </a:solidFill>
              </a:rPr>
              <a:t>, does </a:t>
            </a:r>
            <a:r>
              <a:rPr lang="en-US" altLang="en-US" u="sng" dirty="0">
                <a:solidFill>
                  <a:srgbClr val="000000"/>
                </a:solidFill>
              </a:rPr>
              <a:t>not check how large the character array is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The characters of the string are </a:t>
            </a:r>
            <a:r>
              <a:rPr lang="en-US" altLang="en-US" u="sng" dirty="0">
                <a:solidFill>
                  <a:srgbClr val="000000"/>
                </a:solidFill>
              </a:rPr>
              <a:t>printed until a terminating null character</a:t>
            </a:r>
            <a:r>
              <a:rPr lang="en-US" altLang="en-US" dirty="0">
                <a:solidFill>
                  <a:srgbClr val="000000"/>
                </a:solidFill>
              </a:rPr>
              <a:t> is encountered.</a:t>
            </a:r>
          </a:p>
          <a:p>
            <a:pPr algn="just" eaLnBrk="1" hangingPunct="1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7578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3462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63" y="136524"/>
            <a:ext cx="10515600" cy="68244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Using Character Arrays to Store and Manipulate Strings </a:t>
            </a:r>
          </a:p>
        </p:txBody>
      </p:sp>
      <p:sp>
        <p:nvSpPr>
          <p:cNvPr id="77827" name="Text Placeholder 2"/>
          <p:cNvSpPr>
            <a:spLocks noGrp="1"/>
          </p:cNvSpPr>
          <p:nvPr>
            <p:ph type="body" idx="1"/>
          </p:nvPr>
        </p:nvSpPr>
        <p:spPr>
          <a:xfrm>
            <a:off x="115410" y="818964"/>
            <a:ext cx="11975975" cy="4351338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</a:rPr>
              <a:t>Figure 6.10 demonstrates </a:t>
            </a:r>
            <a:r>
              <a:rPr lang="en-US" altLang="en-US" sz="2400" u="sng" dirty="0">
                <a:solidFill>
                  <a:srgbClr val="000000"/>
                </a:solidFill>
              </a:rPr>
              <a:t>initializing a character array</a:t>
            </a:r>
            <a:r>
              <a:rPr lang="en-US" altLang="en-US" sz="2400" dirty="0">
                <a:solidFill>
                  <a:srgbClr val="000000"/>
                </a:solidFill>
              </a:rPr>
              <a:t> with a </a:t>
            </a:r>
            <a:r>
              <a:rPr lang="en-US" altLang="en-US" sz="2400" u="sng" dirty="0">
                <a:solidFill>
                  <a:srgbClr val="000000"/>
                </a:solidFill>
              </a:rPr>
              <a:t>string literal</a:t>
            </a:r>
            <a:r>
              <a:rPr lang="en-US" altLang="en-US" sz="2400" dirty="0">
                <a:solidFill>
                  <a:srgbClr val="000000"/>
                </a:solidFill>
              </a:rPr>
              <a:t>, </a:t>
            </a:r>
            <a:r>
              <a:rPr lang="en-US" altLang="en-US" sz="2400" u="sng" dirty="0">
                <a:solidFill>
                  <a:srgbClr val="000000"/>
                </a:solidFill>
              </a:rPr>
              <a:t>reading a string into a character array</a:t>
            </a:r>
            <a:r>
              <a:rPr lang="en-US" altLang="en-US" sz="2400" dirty="0">
                <a:solidFill>
                  <a:srgbClr val="000000"/>
                </a:solidFill>
              </a:rPr>
              <a:t>, printing a character array as a string and </a:t>
            </a:r>
            <a:r>
              <a:rPr lang="en-US" altLang="en-US" sz="2400" u="sng" dirty="0">
                <a:solidFill>
                  <a:srgbClr val="000000"/>
                </a:solidFill>
              </a:rPr>
              <a:t>accessing individual characters of a string</a:t>
            </a:r>
            <a:r>
              <a:rPr lang="en-US" altLang="en-US" sz="24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pic>
        <p:nvPicPr>
          <p:cNvPr id="6" name="Picture 1" descr="chtp8_06_Page_32">
            <a:extLst>
              <a:ext uri="{FF2B5EF4-FFF2-40B4-BE49-F238E27FC236}">
                <a16:creationId xmlns:a16="http://schemas.microsoft.com/office/drawing/2014/main" xmlns="" id="{B1AA3F70-4B86-46FC-8B9D-01CB726AC1C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b="22201"/>
          <a:stretch/>
        </p:blipFill>
        <p:spPr>
          <a:xfrm>
            <a:off x="53264" y="2171641"/>
            <a:ext cx="7211288" cy="40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6_Page_33">
            <a:extLst>
              <a:ext uri="{FF2B5EF4-FFF2-40B4-BE49-F238E27FC236}">
                <a16:creationId xmlns:a16="http://schemas.microsoft.com/office/drawing/2014/main" xmlns="" id="{563D8906-CAD1-4611-989C-8B0BE32C5F0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6" r="14704" b="37087"/>
          <a:stretch/>
        </p:blipFill>
        <p:spPr>
          <a:xfrm>
            <a:off x="6589526" y="2189397"/>
            <a:ext cx="5487064" cy="284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6280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96" y="273234"/>
            <a:ext cx="10515600" cy="81560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6.6  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Static Local Arrays and Automatic Local Arrays</a:t>
            </a:r>
          </a:p>
        </p:txBody>
      </p:sp>
      <p:sp>
        <p:nvSpPr>
          <p:cNvPr id="82947" name="Text Placeholder 2"/>
          <p:cNvSpPr>
            <a:spLocks noGrp="1"/>
          </p:cNvSpPr>
          <p:nvPr>
            <p:ph type="body" idx="1"/>
          </p:nvPr>
        </p:nvSpPr>
        <p:spPr>
          <a:xfrm>
            <a:off x="181252" y="1088839"/>
            <a:ext cx="11874624" cy="5267510"/>
          </a:xfrm>
        </p:spPr>
        <p:txBody>
          <a:bodyPr>
            <a:normAutofit/>
          </a:bodyPr>
          <a:lstStyle/>
          <a:p>
            <a:pPr algn="just" eaLnBrk="1" hangingPunct="1">
              <a:defRPr/>
            </a:pPr>
            <a:r>
              <a:rPr lang="en-US" sz="3000" dirty="0">
                <a:solidFill>
                  <a:srgbClr val="000000"/>
                </a:solidFill>
              </a:rPr>
              <a:t>A </a:t>
            </a:r>
            <a:r>
              <a:rPr lang="en-US" sz="3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sz="3000" u="sng" dirty="0">
                <a:solidFill>
                  <a:srgbClr val="000000"/>
                </a:solidFill>
              </a:rPr>
              <a:t> local variable</a:t>
            </a:r>
            <a:r>
              <a:rPr lang="en-US" sz="3000" dirty="0">
                <a:solidFill>
                  <a:srgbClr val="000000"/>
                </a:solidFill>
              </a:rPr>
              <a:t> </a:t>
            </a:r>
            <a:endParaRPr lang="tr-TR" sz="3000" dirty="0">
              <a:solidFill>
                <a:srgbClr val="000000"/>
              </a:solidFill>
            </a:endParaRPr>
          </a:p>
          <a:p>
            <a:pPr lvl="1" algn="just">
              <a:defRPr/>
            </a:pPr>
            <a:r>
              <a:rPr lang="en-US" sz="3000" dirty="0">
                <a:solidFill>
                  <a:srgbClr val="000000"/>
                </a:solidFill>
              </a:rPr>
              <a:t>exists for the </a:t>
            </a:r>
            <a:r>
              <a:rPr lang="en-US" sz="3000" i="1" u="sng" dirty="0">
                <a:solidFill>
                  <a:srgbClr val="000000"/>
                </a:solidFill>
              </a:rPr>
              <a:t>duration</a:t>
            </a:r>
            <a:r>
              <a:rPr lang="en-US" sz="3000" u="sng" dirty="0">
                <a:solidFill>
                  <a:srgbClr val="000000"/>
                </a:solidFill>
              </a:rPr>
              <a:t> of the program</a:t>
            </a:r>
            <a:r>
              <a:rPr lang="en-US" sz="3000" dirty="0">
                <a:solidFill>
                  <a:srgbClr val="000000"/>
                </a:solidFill>
              </a:rPr>
              <a:t> but </a:t>
            </a:r>
            <a:endParaRPr lang="tr-TR" sz="3000" dirty="0">
              <a:solidFill>
                <a:srgbClr val="000000"/>
              </a:solidFill>
            </a:endParaRPr>
          </a:p>
          <a:p>
            <a:pPr lvl="1" algn="just">
              <a:defRPr/>
            </a:pPr>
            <a:r>
              <a:rPr lang="en-US" sz="3000" dirty="0">
                <a:solidFill>
                  <a:srgbClr val="000000"/>
                </a:solidFill>
              </a:rPr>
              <a:t>is </a:t>
            </a:r>
            <a:r>
              <a:rPr lang="en-US" sz="3000" i="1" u="sng" dirty="0">
                <a:solidFill>
                  <a:srgbClr val="000000"/>
                </a:solidFill>
              </a:rPr>
              <a:t>visible</a:t>
            </a:r>
            <a:r>
              <a:rPr lang="en-US" sz="3000" u="sng" dirty="0">
                <a:solidFill>
                  <a:srgbClr val="000000"/>
                </a:solidFill>
              </a:rPr>
              <a:t> only in the function body</a:t>
            </a:r>
            <a:r>
              <a:rPr lang="en-US" sz="30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defRPr/>
            </a:pPr>
            <a:r>
              <a:rPr lang="en-US" sz="3000" dirty="0">
                <a:solidFill>
                  <a:srgbClr val="000000"/>
                </a:solidFill>
              </a:rPr>
              <a:t>We can apply </a:t>
            </a:r>
            <a:r>
              <a:rPr 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sz="3000" dirty="0">
                <a:solidFill>
                  <a:srgbClr val="000000"/>
                </a:solidFill>
              </a:rPr>
              <a:t> to a </a:t>
            </a:r>
            <a:r>
              <a:rPr lang="en-US" sz="3000" b="1" dirty="0">
                <a:solidFill>
                  <a:srgbClr val="000000"/>
                </a:solidFill>
              </a:rPr>
              <a:t>local array</a:t>
            </a:r>
            <a:r>
              <a:rPr lang="en-US" sz="3000" dirty="0">
                <a:solidFill>
                  <a:srgbClr val="000000"/>
                </a:solidFill>
              </a:rPr>
              <a:t> definition so </a:t>
            </a:r>
            <a:endParaRPr lang="tr-TR" sz="3000" dirty="0">
              <a:solidFill>
                <a:srgbClr val="000000"/>
              </a:solidFill>
            </a:endParaRPr>
          </a:p>
          <a:p>
            <a:pPr lvl="1" algn="just">
              <a:defRPr/>
            </a:pPr>
            <a:r>
              <a:rPr lang="en-US" sz="3000" dirty="0">
                <a:solidFill>
                  <a:srgbClr val="000000"/>
                </a:solidFill>
              </a:rPr>
              <a:t>the </a:t>
            </a:r>
            <a:r>
              <a:rPr lang="en-US" sz="3000" u="sng" dirty="0">
                <a:solidFill>
                  <a:srgbClr val="000000"/>
                </a:solidFill>
              </a:rPr>
              <a:t>array is not created and initialized each time the function is called</a:t>
            </a:r>
            <a:r>
              <a:rPr lang="en-US" sz="3000" dirty="0">
                <a:solidFill>
                  <a:srgbClr val="000000"/>
                </a:solidFill>
              </a:rPr>
              <a:t> and </a:t>
            </a:r>
            <a:endParaRPr lang="tr-TR" sz="3000" dirty="0">
              <a:solidFill>
                <a:srgbClr val="000000"/>
              </a:solidFill>
            </a:endParaRPr>
          </a:p>
          <a:p>
            <a:pPr lvl="1" algn="just">
              <a:defRPr/>
            </a:pPr>
            <a:r>
              <a:rPr lang="en-US" sz="3000" dirty="0">
                <a:solidFill>
                  <a:srgbClr val="000000"/>
                </a:solidFill>
              </a:rPr>
              <a:t>the array is </a:t>
            </a:r>
            <a:r>
              <a:rPr lang="en-US" sz="3000" i="1" u="sng" dirty="0">
                <a:solidFill>
                  <a:srgbClr val="000000"/>
                </a:solidFill>
              </a:rPr>
              <a:t>not</a:t>
            </a:r>
            <a:r>
              <a:rPr lang="en-US" sz="3000" u="sng" dirty="0">
                <a:solidFill>
                  <a:srgbClr val="000000"/>
                </a:solidFill>
              </a:rPr>
              <a:t> destroyed each time the function is exited</a:t>
            </a:r>
            <a:r>
              <a:rPr lang="en-US" sz="3000" dirty="0">
                <a:solidFill>
                  <a:srgbClr val="000000"/>
                </a:solidFill>
              </a:rPr>
              <a:t> in the program. </a:t>
            </a:r>
          </a:p>
          <a:p>
            <a:pPr algn="just" eaLnBrk="1" hangingPunct="1">
              <a:defRPr/>
            </a:pPr>
            <a:r>
              <a:rPr lang="en-US" sz="3000" dirty="0">
                <a:solidFill>
                  <a:srgbClr val="000000"/>
                </a:solidFill>
              </a:rPr>
              <a:t>This </a:t>
            </a:r>
            <a:r>
              <a:rPr lang="en-US" sz="3000" u="sng" dirty="0">
                <a:solidFill>
                  <a:srgbClr val="000000"/>
                </a:solidFill>
              </a:rPr>
              <a:t>reduces program execution time</a:t>
            </a:r>
            <a:r>
              <a:rPr lang="en-US" sz="3000" dirty="0">
                <a:solidFill>
                  <a:srgbClr val="000000"/>
                </a:solidFill>
              </a:rPr>
              <a:t>, particularly for programs with frequently called functions that contain large arrays.</a:t>
            </a:r>
            <a:endParaRPr lang="tr-TR" sz="3000" dirty="0">
              <a:solidFill>
                <a:srgbClr val="000000"/>
              </a:solidFill>
            </a:endParaRPr>
          </a:p>
          <a:p>
            <a:pPr algn="just" eaLnBrk="1" hangingPunct="1"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pic>
        <p:nvPicPr>
          <p:cNvPr id="7" name="Picture 1" descr="chtp8_06_Page_34">
            <a:extLst>
              <a:ext uri="{FF2B5EF4-FFF2-40B4-BE49-F238E27FC236}">
                <a16:creationId xmlns:a16="http://schemas.microsoft.com/office/drawing/2014/main" xmlns="" id="{FB9C2F3F-AA52-4987-A776-CF46A33FB89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" t="5826" r="3348" b="80582"/>
          <a:stretch/>
        </p:blipFill>
        <p:spPr>
          <a:xfrm>
            <a:off x="2800062" y="5996349"/>
            <a:ext cx="6404568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8400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96" y="136524"/>
            <a:ext cx="10515600" cy="46049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6.6  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Static Local Arrays and Automatic Local Arrays</a:t>
            </a:r>
          </a:p>
        </p:txBody>
      </p:sp>
      <p:sp>
        <p:nvSpPr>
          <p:cNvPr id="82947" name="Text Placeholder 2"/>
          <p:cNvSpPr>
            <a:spLocks noGrp="1"/>
          </p:cNvSpPr>
          <p:nvPr>
            <p:ph type="body" idx="1"/>
          </p:nvPr>
        </p:nvSpPr>
        <p:spPr>
          <a:xfrm>
            <a:off x="74719" y="662650"/>
            <a:ext cx="12052178" cy="4351338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300" b="1" dirty="0">
                <a:solidFill>
                  <a:srgbClr val="000000"/>
                </a:solidFill>
              </a:rPr>
              <a:t>Arrays</a:t>
            </a:r>
            <a:r>
              <a:rPr lang="en-US" altLang="en-US" sz="2300" dirty="0">
                <a:solidFill>
                  <a:srgbClr val="000000"/>
                </a:solidFill>
              </a:rPr>
              <a:t> that are </a:t>
            </a:r>
            <a:r>
              <a:rPr lang="en-US" altLang="en-US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US" sz="2300" dirty="0">
                <a:solidFill>
                  <a:srgbClr val="000000"/>
                </a:solidFill>
              </a:rPr>
              <a:t> are </a:t>
            </a:r>
            <a:r>
              <a:rPr lang="en-US" altLang="en-US" sz="2300" u="sng" dirty="0">
                <a:solidFill>
                  <a:srgbClr val="000000"/>
                </a:solidFill>
              </a:rPr>
              <a:t>initialized once at program startup</a:t>
            </a:r>
            <a:r>
              <a:rPr lang="en-US" altLang="en-US" sz="23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If you do </a:t>
            </a:r>
            <a:r>
              <a:rPr lang="en-US" altLang="en-US" sz="2300" u="sng" dirty="0">
                <a:solidFill>
                  <a:srgbClr val="000000"/>
                </a:solidFill>
              </a:rPr>
              <a:t>not explicitly initialize a </a:t>
            </a:r>
            <a:r>
              <a:rPr lang="en-US" altLang="en-US" sz="2300" u="sng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US" sz="2300" u="sng" dirty="0">
                <a:solidFill>
                  <a:srgbClr val="000000"/>
                </a:solidFill>
              </a:rPr>
              <a:t> array</a:t>
            </a:r>
            <a:r>
              <a:rPr lang="en-US" altLang="en-US" sz="2300" dirty="0">
                <a:solidFill>
                  <a:srgbClr val="000000"/>
                </a:solidFill>
              </a:rPr>
              <a:t>, that array’s elements are </a:t>
            </a:r>
            <a:r>
              <a:rPr lang="en-US" altLang="en-US" sz="2300" u="sng" dirty="0">
                <a:solidFill>
                  <a:srgbClr val="000000"/>
                </a:solidFill>
              </a:rPr>
              <a:t>initialized to </a:t>
            </a:r>
            <a:r>
              <a:rPr lang="en-US" altLang="en-US" sz="2300" i="1" u="sng" dirty="0">
                <a:solidFill>
                  <a:srgbClr val="000000"/>
                </a:solidFill>
              </a:rPr>
              <a:t>zero</a:t>
            </a:r>
            <a:r>
              <a:rPr lang="en-US" altLang="en-US" sz="2300" u="sng" dirty="0">
                <a:solidFill>
                  <a:srgbClr val="000000"/>
                </a:solidFill>
              </a:rPr>
              <a:t> by default</a:t>
            </a:r>
            <a:r>
              <a:rPr lang="en-US" altLang="en-US" sz="23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Figure 6.11 demonstrates function </a:t>
            </a:r>
            <a:r>
              <a:rPr lang="en-US" altLang="en-US" sz="2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staticArrayInit</a:t>
            </a:r>
            <a:r>
              <a:rPr lang="en-US" altLang="en-US" sz="2300" dirty="0">
                <a:solidFill>
                  <a:srgbClr val="000000"/>
                </a:solidFill>
              </a:rPr>
              <a:t> with a </a:t>
            </a:r>
            <a:r>
              <a:rPr lang="en-US" altLang="en-US" sz="2300" u="sng" dirty="0">
                <a:solidFill>
                  <a:srgbClr val="000000"/>
                </a:solidFill>
              </a:rPr>
              <a:t>local </a:t>
            </a:r>
            <a:r>
              <a:rPr lang="en-US" altLang="en-US" sz="2300" u="sng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US" sz="2300" u="sng" dirty="0">
                <a:solidFill>
                  <a:srgbClr val="000000"/>
                </a:solidFill>
              </a:rPr>
              <a:t> array</a:t>
            </a:r>
            <a:r>
              <a:rPr lang="en-US" altLang="en-US" sz="2300" dirty="0">
                <a:solidFill>
                  <a:srgbClr val="000000"/>
                </a:solidFill>
              </a:rPr>
              <a:t> and function </a:t>
            </a:r>
            <a:r>
              <a:rPr lang="en-US" altLang="en-US" sz="2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automaticArrayInit</a:t>
            </a:r>
            <a:r>
              <a:rPr lang="en-US" altLang="en-US" sz="2300" dirty="0">
                <a:solidFill>
                  <a:srgbClr val="000000"/>
                </a:solidFill>
              </a:rPr>
              <a:t> with a </a:t>
            </a:r>
            <a:r>
              <a:rPr lang="en-US" altLang="en-US" sz="2300" u="sng" dirty="0">
                <a:solidFill>
                  <a:srgbClr val="000000"/>
                </a:solidFill>
              </a:rPr>
              <a:t>local automatic array</a:t>
            </a:r>
            <a:r>
              <a:rPr lang="en-US" altLang="en-US" sz="23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Function </a:t>
            </a:r>
            <a:r>
              <a:rPr lang="en-US" altLang="en-US" sz="2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staticArrayInit</a:t>
            </a:r>
            <a:r>
              <a:rPr lang="en-US" altLang="en-US" sz="2300" dirty="0">
                <a:solidFill>
                  <a:srgbClr val="000000"/>
                </a:solidFill>
              </a:rPr>
              <a:t> is </a:t>
            </a:r>
            <a:r>
              <a:rPr lang="en-US" altLang="en-US" sz="2300" u="sng" dirty="0">
                <a:solidFill>
                  <a:srgbClr val="000000"/>
                </a:solidFill>
              </a:rPr>
              <a:t>called twice</a:t>
            </a:r>
            <a:r>
              <a:rPr lang="en-US" altLang="en-US" sz="23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The </a:t>
            </a:r>
            <a:r>
              <a:rPr lang="en-US" altLang="en-US" sz="2300" u="sng" dirty="0">
                <a:solidFill>
                  <a:srgbClr val="000000"/>
                </a:solidFill>
              </a:rPr>
              <a:t>local </a:t>
            </a:r>
            <a:r>
              <a:rPr lang="en-US" altLang="en-US" sz="2300" u="sng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US" sz="2300" u="sng" dirty="0">
                <a:solidFill>
                  <a:srgbClr val="000000"/>
                </a:solidFill>
              </a:rPr>
              <a:t> array</a:t>
            </a:r>
            <a:r>
              <a:rPr lang="en-US" altLang="en-US" sz="2300" dirty="0">
                <a:solidFill>
                  <a:srgbClr val="000000"/>
                </a:solidFill>
              </a:rPr>
              <a:t> in the function is </a:t>
            </a:r>
            <a:r>
              <a:rPr lang="en-US" altLang="en-US" sz="2300" u="sng" dirty="0">
                <a:solidFill>
                  <a:srgbClr val="000000"/>
                </a:solidFill>
              </a:rPr>
              <a:t>initialized to zero</a:t>
            </a:r>
            <a:r>
              <a:rPr lang="en-US" altLang="en-US" sz="2300" dirty="0">
                <a:solidFill>
                  <a:srgbClr val="000000"/>
                </a:solidFill>
              </a:rPr>
              <a:t> before program startup.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300" dirty="0">
                <a:solidFill>
                  <a:srgbClr val="000000"/>
                </a:solidFill>
              </a:rPr>
              <a:t>The function prints the array, adds 5 to each element and prints the array again. </a:t>
            </a:r>
          </a:p>
        </p:txBody>
      </p:sp>
      <p:sp>
        <p:nvSpPr>
          <p:cNvPr id="8499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pic>
        <p:nvPicPr>
          <p:cNvPr id="7" name="Picture 1" descr="chtp8_06_Page_36">
            <a:extLst>
              <a:ext uri="{FF2B5EF4-FFF2-40B4-BE49-F238E27FC236}">
                <a16:creationId xmlns:a16="http://schemas.microsoft.com/office/drawing/2014/main" xmlns="" id="{50CFA823-91AE-4892-9587-F17B52B707D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0" b="33851"/>
          <a:stretch/>
        </p:blipFill>
        <p:spPr>
          <a:xfrm>
            <a:off x="2072154" y="4021475"/>
            <a:ext cx="6698283" cy="27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2803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85" y="136524"/>
            <a:ext cx="10515600" cy="68244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6.6  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Static Local Arrays and Automatic Local Arrays</a:t>
            </a:r>
          </a:p>
        </p:txBody>
      </p:sp>
      <p:sp>
        <p:nvSpPr>
          <p:cNvPr id="83971" name="Text Placeholder 2"/>
          <p:cNvSpPr>
            <a:spLocks noGrp="1"/>
          </p:cNvSpPr>
          <p:nvPr>
            <p:ph type="body" idx="1"/>
          </p:nvPr>
        </p:nvSpPr>
        <p:spPr>
          <a:xfrm>
            <a:off x="207885" y="818963"/>
            <a:ext cx="11776230" cy="5821533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</a:rPr>
              <a:t>second time</a:t>
            </a:r>
            <a:r>
              <a:rPr lang="en-US" altLang="en-US" dirty="0">
                <a:solidFill>
                  <a:srgbClr val="000000"/>
                </a:solidFill>
              </a:rPr>
              <a:t> the function is called, the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US" b="1" dirty="0">
                <a:solidFill>
                  <a:srgbClr val="000000"/>
                </a:solidFill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en-US" altLang="en-US" dirty="0">
                <a:solidFill>
                  <a:srgbClr val="000000"/>
                </a:solidFill>
              </a:rPr>
              <a:t> contains the values </a:t>
            </a:r>
            <a:r>
              <a:rPr lang="en-US" altLang="en-US" u="sng" dirty="0">
                <a:solidFill>
                  <a:srgbClr val="000000"/>
                </a:solidFill>
              </a:rPr>
              <a:t>stored during the first function call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Function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automaticArrayInit</a:t>
            </a:r>
            <a:r>
              <a:rPr lang="en-US" altLang="en-US" dirty="0">
                <a:solidFill>
                  <a:srgbClr val="000000"/>
                </a:solidFill>
              </a:rPr>
              <a:t> is also </a:t>
            </a:r>
            <a:r>
              <a:rPr lang="en-US" altLang="en-US" u="sng" dirty="0">
                <a:solidFill>
                  <a:srgbClr val="000000"/>
                </a:solidFill>
              </a:rPr>
              <a:t>called twice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elements of the </a:t>
            </a:r>
            <a:r>
              <a:rPr lang="en-US" altLang="en-US" b="1" dirty="0">
                <a:solidFill>
                  <a:srgbClr val="000000"/>
                </a:solidFill>
              </a:rPr>
              <a:t>automatic local array</a:t>
            </a:r>
            <a:r>
              <a:rPr lang="en-US" altLang="en-US" dirty="0">
                <a:solidFill>
                  <a:srgbClr val="000000"/>
                </a:solidFill>
              </a:rPr>
              <a:t> in the function are </a:t>
            </a:r>
            <a:r>
              <a:rPr lang="en-US" altLang="en-US" u="sng" dirty="0">
                <a:solidFill>
                  <a:srgbClr val="000000"/>
                </a:solidFill>
              </a:rPr>
              <a:t>initialized with the values 1, 2 and 3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function prints the array, adds 5 to each element and prints the array again.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</a:rPr>
              <a:t>second time</a:t>
            </a:r>
            <a:r>
              <a:rPr lang="en-US" altLang="en-US" dirty="0">
                <a:solidFill>
                  <a:srgbClr val="000000"/>
                </a:solidFill>
              </a:rPr>
              <a:t> the function is called, the array elements are </a:t>
            </a:r>
            <a:r>
              <a:rPr lang="en-US" altLang="en-US" u="sng" dirty="0">
                <a:solidFill>
                  <a:srgbClr val="000000"/>
                </a:solidFill>
              </a:rPr>
              <a:t>initialized to 1, 2 and 3 again</a:t>
            </a:r>
            <a:r>
              <a:rPr lang="en-US" altLang="en-US" dirty="0">
                <a:solidFill>
                  <a:srgbClr val="000000"/>
                </a:solidFill>
              </a:rPr>
              <a:t> because the array has </a:t>
            </a:r>
            <a:r>
              <a:rPr lang="en-US" altLang="en-US" b="1" u="sng" dirty="0">
                <a:solidFill>
                  <a:srgbClr val="000000"/>
                </a:solidFill>
              </a:rPr>
              <a:t>automatic storage duration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602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pic>
        <p:nvPicPr>
          <p:cNvPr id="6" name="Picture 1" descr="chtp8_06_Page_35">
            <a:extLst>
              <a:ext uri="{FF2B5EF4-FFF2-40B4-BE49-F238E27FC236}">
                <a16:creationId xmlns:a16="http://schemas.microsoft.com/office/drawing/2014/main" xmlns="" id="{F9186466-2B5C-451A-8AA6-ADF4CEB4305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" t="5825" r="3348" b="80841"/>
          <a:stretch/>
        </p:blipFill>
        <p:spPr>
          <a:xfrm>
            <a:off x="2194129" y="5290497"/>
            <a:ext cx="8169894" cy="9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1228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910688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21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5181879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xmlns="" id="{38373F4D-1565-4139-A8B6-0AE97771A232}"/>
              </a:ext>
            </a:extLst>
          </p:cNvPr>
          <p:cNvSpPr/>
          <p:nvPr/>
        </p:nvSpPr>
        <p:spPr>
          <a:xfrm>
            <a:off x="2947386" y="5104660"/>
            <a:ext cx="5086905" cy="781235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6" name="Yıldız: 5 Nokta 5">
            <a:extLst>
              <a:ext uri="{FF2B5EF4-FFF2-40B4-BE49-F238E27FC236}">
                <a16:creationId xmlns:a16="http://schemas.microsoft.com/office/drawing/2014/main" xmlns="" id="{A1ACA2F0-1C50-47B3-9690-FF56AE8C2459}"/>
              </a:ext>
            </a:extLst>
          </p:cNvPr>
          <p:cNvSpPr/>
          <p:nvPr/>
        </p:nvSpPr>
        <p:spPr>
          <a:xfrm>
            <a:off x="2760954" y="4944862"/>
            <a:ext cx="417251" cy="319596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6983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5188493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72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762"/>
            <a:ext cx="10515600" cy="63116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Arrays (Cont.)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>
          <a:xfrm>
            <a:off x="237698" y="911225"/>
            <a:ext cx="11785980" cy="5445124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</a:rPr>
              <a:t>The </a:t>
            </a:r>
            <a:r>
              <a:rPr lang="en-US" altLang="en-US" sz="3000" u="sng" dirty="0">
                <a:solidFill>
                  <a:srgbClr val="000000"/>
                </a:solidFill>
              </a:rPr>
              <a:t>first element in every array</a:t>
            </a:r>
            <a:r>
              <a:rPr lang="en-US" altLang="en-US" sz="3000" dirty="0">
                <a:solidFill>
                  <a:srgbClr val="000000"/>
                </a:solidFill>
              </a:rPr>
              <a:t> is the </a:t>
            </a:r>
            <a:r>
              <a:rPr lang="en-US" altLang="en-US" sz="3000" b="1" u="sng" dirty="0">
                <a:solidFill>
                  <a:srgbClr val="0000FF"/>
                </a:solidFill>
              </a:rPr>
              <a:t>zeroth element</a:t>
            </a:r>
            <a:r>
              <a:rPr lang="en-US" altLang="en-US" sz="30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</a:rPr>
              <a:t>An </a:t>
            </a:r>
            <a:r>
              <a:rPr lang="en-US" altLang="en-US" sz="3000" u="sng" dirty="0">
                <a:solidFill>
                  <a:srgbClr val="000000"/>
                </a:solidFill>
              </a:rPr>
              <a:t>array name</a:t>
            </a:r>
            <a:r>
              <a:rPr lang="en-US" altLang="en-US" sz="3000" dirty="0">
                <a:solidFill>
                  <a:srgbClr val="000000"/>
                </a:solidFill>
              </a:rPr>
              <a:t>, like other identifiers, can contain </a:t>
            </a:r>
            <a:r>
              <a:rPr lang="en-US" altLang="en-US" sz="3000" u="sng" dirty="0">
                <a:solidFill>
                  <a:srgbClr val="000000"/>
                </a:solidFill>
              </a:rPr>
              <a:t>only letters, digits and underscores</a:t>
            </a:r>
            <a:r>
              <a:rPr lang="en-US" altLang="en-US" sz="3000" dirty="0">
                <a:solidFill>
                  <a:srgbClr val="000000"/>
                </a:solidFill>
              </a:rPr>
              <a:t> and </a:t>
            </a:r>
            <a:r>
              <a:rPr lang="en-US" altLang="en-US" sz="3000" u="sng" dirty="0">
                <a:solidFill>
                  <a:srgbClr val="000000"/>
                </a:solidFill>
              </a:rPr>
              <a:t>cannot begin with a digit</a:t>
            </a:r>
            <a:r>
              <a:rPr lang="en-US" altLang="en-US" sz="3000" dirty="0">
                <a:solidFill>
                  <a:srgbClr val="000000"/>
                </a:solidFill>
              </a:rPr>
              <a:t>.</a:t>
            </a:r>
          </a:p>
          <a:p>
            <a:pPr algn="just"/>
            <a:r>
              <a:rPr lang="en-US" altLang="en-US" sz="3000" dirty="0">
                <a:solidFill>
                  <a:srgbClr val="000000"/>
                </a:solidFill>
              </a:rPr>
              <a:t>The </a:t>
            </a:r>
            <a:r>
              <a:rPr lang="en-US" altLang="en-US" sz="3000" u="sng" dirty="0">
                <a:solidFill>
                  <a:srgbClr val="000000"/>
                </a:solidFill>
              </a:rPr>
              <a:t>position number</a:t>
            </a:r>
            <a:r>
              <a:rPr lang="en-US" altLang="en-US" sz="3000" dirty="0">
                <a:solidFill>
                  <a:srgbClr val="000000"/>
                </a:solidFill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</a:rPr>
              <a:t>within square brackets</a:t>
            </a:r>
            <a:r>
              <a:rPr lang="en-US" altLang="en-US" sz="3000" dirty="0">
                <a:solidFill>
                  <a:srgbClr val="000000"/>
                </a:solidFill>
              </a:rPr>
              <a:t> is called an </a:t>
            </a:r>
            <a:r>
              <a:rPr lang="en-US" altLang="en-US" sz="3000" b="1" dirty="0">
                <a:solidFill>
                  <a:srgbClr val="0000FF"/>
                </a:solidFill>
              </a:rPr>
              <a:t>index</a:t>
            </a:r>
            <a:r>
              <a:rPr lang="en-US" altLang="en-US" sz="3000" dirty="0">
                <a:solidFill>
                  <a:srgbClr val="000000"/>
                </a:solidFill>
              </a:rPr>
              <a:t> or </a:t>
            </a:r>
            <a:r>
              <a:rPr lang="en-US" altLang="en-US" sz="3000" dirty="0">
                <a:solidFill>
                  <a:srgbClr val="0000FF"/>
                </a:solidFill>
              </a:rPr>
              <a:t>subscript</a:t>
            </a:r>
            <a:r>
              <a:rPr lang="en-US" altLang="en-US" sz="30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</a:rPr>
              <a:t>An index </a:t>
            </a:r>
            <a:r>
              <a:rPr lang="en-US" altLang="en-US" sz="3000" b="1" u="sng" dirty="0">
                <a:solidFill>
                  <a:srgbClr val="000000"/>
                </a:solidFill>
              </a:rPr>
              <a:t>must be an integer</a:t>
            </a:r>
            <a:r>
              <a:rPr lang="en-US" altLang="en-US" sz="3000" dirty="0">
                <a:solidFill>
                  <a:srgbClr val="000000"/>
                </a:solidFill>
              </a:rPr>
              <a:t> or an </a:t>
            </a:r>
            <a:r>
              <a:rPr lang="en-US" altLang="en-US" sz="3000" u="sng" dirty="0">
                <a:solidFill>
                  <a:srgbClr val="000000"/>
                </a:solidFill>
              </a:rPr>
              <a:t>integer expression</a:t>
            </a:r>
            <a:r>
              <a:rPr lang="en-US" altLang="en-US" sz="3000" dirty="0">
                <a:solidFill>
                  <a:srgbClr val="000000"/>
                </a:solidFill>
              </a:rPr>
              <a:t>. </a:t>
            </a:r>
            <a:endParaRPr lang="tr-TR" altLang="en-US" sz="3000" dirty="0">
              <a:solidFill>
                <a:srgbClr val="000000"/>
              </a:solidFill>
            </a:endParaRPr>
          </a:p>
          <a:p>
            <a:pPr algn="just"/>
            <a:r>
              <a:rPr lang="en-US" altLang="en-US" sz="3000" dirty="0">
                <a:solidFill>
                  <a:srgbClr val="000000"/>
                </a:solidFill>
              </a:rPr>
              <a:t>For example, if 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3000" dirty="0">
                <a:solidFill>
                  <a:srgbClr val="000000"/>
                </a:solidFill>
              </a:rPr>
              <a:t> 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3000" dirty="0">
                <a:solidFill>
                  <a:srgbClr val="000000"/>
                </a:solidFill>
              </a:rPr>
              <a:t> 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US" altLang="en-US" sz="3000" dirty="0">
                <a:solidFill>
                  <a:srgbClr val="000000"/>
                </a:solidFill>
              </a:rPr>
              <a:t> and 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3000" dirty="0">
                <a:solidFill>
                  <a:srgbClr val="000000"/>
                </a:solidFill>
              </a:rPr>
              <a:t> 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3000" dirty="0">
                <a:solidFill>
                  <a:srgbClr val="000000"/>
                </a:solidFill>
              </a:rPr>
              <a:t> 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en-US" altLang="en-US" sz="3000" dirty="0">
                <a:solidFill>
                  <a:srgbClr val="000000"/>
                </a:solidFill>
              </a:rPr>
              <a:t>, then </a:t>
            </a:r>
            <a:r>
              <a:rPr lang="tr-TR" altLang="en-US" sz="3000" dirty="0">
                <a:solidFill>
                  <a:srgbClr val="000000"/>
                </a:solidFill>
              </a:rPr>
              <a:t>below</a:t>
            </a:r>
            <a:r>
              <a:rPr lang="en-US" altLang="en-US" sz="3000" dirty="0">
                <a:solidFill>
                  <a:srgbClr val="000000"/>
                </a:solidFill>
              </a:rPr>
              <a:t> statement</a:t>
            </a:r>
            <a:r>
              <a:rPr lang="tr-TR" altLang="en-US" sz="3000" dirty="0">
                <a:solidFill>
                  <a:srgbClr val="000000"/>
                </a:solidFill>
              </a:rPr>
              <a:t> </a:t>
            </a:r>
            <a:r>
              <a:rPr lang="en-US" altLang="en-US" sz="3000" dirty="0">
                <a:solidFill>
                  <a:srgbClr val="000000"/>
                </a:solidFill>
              </a:rPr>
              <a:t>adds 2 to array element 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c[11]</a:t>
            </a:r>
            <a:r>
              <a:rPr lang="tr-TR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altLang="en-US" sz="3000" dirty="0">
              <a:solidFill>
                <a:srgbClr val="000000"/>
              </a:solidFill>
            </a:endParaRPr>
          </a:p>
          <a:p>
            <a:pPr marL="914400" lvl="2" indent="0" algn="ctr">
              <a:buNone/>
            </a:pP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c[a + b] += </a:t>
            </a:r>
            <a:r>
              <a:rPr lang="en-US" altLang="en-US" sz="30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en-US" sz="3000" dirty="0">
              <a:solidFill>
                <a:srgbClr val="000000"/>
              </a:solidFill>
            </a:endParaRPr>
          </a:p>
          <a:p>
            <a:pPr algn="just"/>
            <a:r>
              <a:rPr lang="en-US" altLang="en-US" sz="3000" dirty="0">
                <a:solidFill>
                  <a:srgbClr val="000000"/>
                </a:solidFill>
              </a:rPr>
              <a:t>An </a:t>
            </a:r>
            <a:r>
              <a:rPr lang="en-US" altLang="en-US" sz="3000" u="sng" dirty="0">
                <a:solidFill>
                  <a:srgbClr val="000000"/>
                </a:solidFill>
              </a:rPr>
              <a:t>indexed array name</a:t>
            </a:r>
            <a:r>
              <a:rPr lang="en-US" altLang="en-US" sz="3000" dirty="0">
                <a:solidFill>
                  <a:srgbClr val="000000"/>
                </a:solidFill>
              </a:rPr>
              <a:t> is an </a:t>
            </a:r>
            <a:r>
              <a:rPr lang="en-US" altLang="en-US" sz="3000" b="1" i="1" dirty="0" err="1">
                <a:solidFill>
                  <a:srgbClr val="000000"/>
                </a:solidFill>
              </a:rPr>
              <a:t>lvalue</a:t>
            </a:r>
            <a:r>
              <a:rPr lang="en-US" altLang="en-US" sz="3000" dirty="0">
                <a:solidFill>
                  <a:srgbClr val="000000"/>
                </a:solidFill>
              </a:rPr>
              <a:t>—it can be </a:t>
            </a:r>
            <a:r>
              <a:rPr lang="en-US" altLang="en-US" sz="3000" u="sng" dirty="0">
                <a:solidFill>
                  <a:srgbClr val="000000"/>
                </a:solidFill>
              </a:rPr>
              <a:t>used on the </a:t>
            </a:r>
            <a:r>
              <a:rPr lang="en-US" altLang="en-US" sz="3000" b="1" u="sng" dirty="0">
                <a:solidFill>
                  <a:srgbClr val="000000"/>
                </a:solidFill>
              </a:rPr>
              <a:t>left side</a:t>
            </a:r>
            <a:r>
              <a:rPr lang="en-US" altLang="en-US" sz="3000" u="sng" dirty="0">
                <a:solidFill>
                  <a:srgbClr val="000000"/>
                </a:solidFill>
              </a:rPr>
              <a:t> of an assignment</a:t>
            </a:r>
            <a:r>
              <a:rPr lang="en-US" altLang="en-US" sz="30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en-US" sz="30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5401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857773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22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987" y="136524"/>
            <a:ext cx="10515600" cy="50488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6.7  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Passing Arrays to Functions</a:t>
            </a:r>
          </a:p>
        </p:txBody>
      </p:sp>
      <p:sp>
        <p:nvSpPr>
          <p:cNvPr id="91139" name="Text Placeholder 2"/>
          <p:cNvSpPr>
            <a:spLocks noGrp="1"/>
          </p:cNvSpPr>
          <p:nvPr>
            <p:ph type="body" idx="1"/>
          </p:nvPr>
        </p:nvSpPr>
        <p:spPr>
          <a:xfrm>
            <a:off x="127986" y="760303"/>
            <a:ext cx="11927889" cy="5961171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To </a:t>
            </a:r>
            <a:r>
              <a:rPr lang="en-US" altLang="en-US" u="sng" dirty="0">
                <a:solidFill>
                  <a:srgbClr val="000000"/>
                </a:solidFill>
              </a:rPr>
              <a:t>pass an array argument</a:t>
            </a:r>
            <a:r>
              <a:rPr lang="en-US" altLang="en-US" dirty="0">
                <a:solidFill>
                  <a:srgbClr val="000000"/>
                </a:solidFill>
              </a:rPr>
              <a:t> to a </a:t>
            </a:r>
            <a:r>
              <a:rPr lang="en-US" altLang="en-US" u="sng" dirty="0">
                <a:solidFill>
                  <a:srgbClr val="000000"/>
                </a:solidFill>
              </a:rPr>
              <a:t>function</a:t>
            </a:r>
            <a:r>
              <a:rPr lang="en-US" altLang="en-US" dirty="0">
                <a:solidFill>
                  <a:srgbClr val="000000"/>
                </a:solidFill>
              </a:rPr>
              <a:t>, specify the </a:t>
            </a:r>
            <a:r>
              <a:rPr lang="en-US" altLang="en-US" u="sng" dirty="0">
                <a:solidFill>
                  <a:srgbClr val="000000"/>
                </a:solidFill>
              </a:rPr>
              <a:t>array’s name without any brackets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For example, if </a:t>
            </a:r>
            <a:r>
              <a:rPr lang="en-US" altLang="en-US" u="sng" dirty="0">
                <a:solidFill>
                  <a:srgbClr val="000000"/>
                </a:solidFill>
              </a:rPr>
              <a:t>array </a:t>
            </a:r>
            <a:r>
              <a:rPr lang="en-US" alt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hourlyTemperatures</a:t>
            </a:r>
            <a:r>
              <a:rPr lang="en-US" altLang="en-US" dirty="0">
                <a:solidFill>
                  <a:srgbClr val="000000"/>
                </a:solidFill>
              </a:rPr>
              <a:t> has been defined as</a:t>
            </a:r>
          </a:p>
          <a:p>
            <a:pPr marL="630238" lvl="2" indent="0" algn="ctr">
              <a:buNone/>
            </a:pPr>
            <a:r>
              <a:rPr lang="en-US" altLang="en-US" sz="2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hourlyTemperatures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HOURS_IN_A_DAY]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just" eaLnBrk="1" hangingPunct="1"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	the </a:t>
            </a:r>
            <a:r>
              <a:rPr lang="en-US" altLang="en-US" b="1" dirty="0">
                <a:solidFill>
                  <a:srgbClr val="000000"/>
                </a:solidFill>
              </a:rPr>
              <a:t>function call</a:t>
            </a:r>
            <a:r>
              <a:rPr lang="tr-TR" altLang="en-US" b="1" dirty="0">
                <a:solidFill>
                  <a:srgbClr val="000000"/>
                </a:solidFill>
              </a:rPr>
              <a:t>: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</a:p>
          <a:p>
            <a:pPr marL="630238" lvl="2" indent="0" algn="ctr">
              <a:buNone/>
            </a:pP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modifyArray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hourlyTemperatures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HOURS_IN_A_DAY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just" eaLnBrk="1" hangingPunct="1"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	</a:t>
            </a:r>
            <a:r>
              <a:rPr lang="en-US" altLang="en-US" u="sng" dirty="0">
                <a:solidFill>
                  <a:srgbClr val="000000"/>
                </a:solidFill>
              </a:rPr>
              <a:t>passes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u="sng" dirty="0">
                <a:solidFill>
                  <a:srgbClr val="000000"/>
                </a:solidFill>
              </a:rPr>
              <a:t>array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hourlyTemperatures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u="sng" dirty="0">
                <a:solidFill>
                  <a:srgbClr val="000000"/>
                </a:solidFill>
              </a:rPr>
              <a:t>and its size</a:t>
            </a:r>
            <a:r>
              <a:rPr lang="en-US" altLang="en-US" dirty="0">
                <a:solidFill>
                  <a:srgbClr val="000000"/>
                </a:solidFill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</a:rPr>
              <a:t>function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modifyArray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  <a:endParaRPr lang="tr-TR" altLang="en-US" dirty="0">
              <a:solidFill>
                <a:srgbClr val="000000"/>
              </a:solidFill>
            </a:endParaRPr>
          </a:p>
          <a:p>
            <a:pPr algn="just"/>
            <a:r>
              <a:rPr lang="en-US" altLang="en-US" dirty="0">
                <a:solidFill>
                  <a:srgbClr val="000000"/>
                </a:solidFill>
              </a:rPr>
              <a:t>C </a:t>
            </a:r>
            <a:r>
              <a:rPr lang="en-US" altLang="en-US" u="sng" dirty="0">
                <a:solidFill>
                  <a:srgbClr val="000000"/>
                </a:solidFill>
              </a:rPr>
              <a:t>automatically</a:t>
            </a:r>
            <a:r>
              <a:rPr lang="en-US" altLang="en-US" dirty="0">
                <a:solidFill>
                  <a:srgbClr val="000000"/>
                </a:solidFill>
              </a:rPr>
              <a:t> passes arrays to functions </a:t>
            </a:r>
            <a:r>
              <a:rPr lang="en-US" altLang="en-US" i="1" dirty="0">
                <a:solidFill>
                  <a:srgbClr val="000000"/>
                </a:solidFill>
              </a:rPr>
              <a:t>by </a:t>
            </a:r>
            <a:r>
              <a:rPr lang="en-US" altLang="en-US" b="1" i="1" u="sng" dirty="0">
                <a:solidFill>
                  <a:srgbClr val="000000"/>
                </a:solidFill>
              </a:rPr>
              <a:t>reference</a:t>
            </a:r>
            <a:r>
              <a:rPr lang="en-US" altLang="en-US" dirty="0">
                <a:solidFill>
                  <a:srgbClr val="000000"/>
                </a:solidFill>
              </a:rPr>
              <a:t>—the called functions can modify the element values in the callers’ original arrays. </a:t>
            </a:r>
          </a:p>
          <a:p>
            <a:pPr algn="just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</a:rPr>
              <a:t>name of the array</a:t>
            </a:r>
            <a:r>
              <a:rPr lang="en-US" altLang="en-US" dirty="0">
                <a:solidFill>
                  <a:srgbClr val="000000"/>
                </a:solidFill>
              </a:rPr>
              <a:t> evaluates to the </a:t>
            </a:r>
            <a:r>
              <a:rPr lang="en-US" altLang="en-US" u="sng" dirty="0">
                <a:solidFill>
                  <a:srgbClr val="000000"/>
                </a:solidFill>
              </a:rPr>
              <a:t>address of the first element of the array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/>
            <a:r>
              <a:rPr lang="en-US" altLang="en-US" dirty="0">
                <a:solidFill>
                  <a:srgbClr val="000000"/>
                </a:solidFill>
              </a:rPr>
              <a:t>Because the </a:t>
            </a:r>
            <a:r>
              <a:rPr lang="en-US" altLang="en-US" u="sng" dirty="0">
                <a:solidFill>
                  <a:srgbClr val="000000"/>
                </a:solidFill>
              </a:rPr>
              <a:t>starting address of the array is passed</a:t>
            </a:r>
            <a:r>
              <a:rPr lang="en-US" altLang="en-US" dirty="0">
                <a:solidFill>
                  <a:srgbClr val="000000"/>
                </a:solidFill>
              </a:rPr>
              <a:t>, the called function knows precisely </a:t>
            </a:r>
            <a:r>
              <a:rPr lang="en-US" altLang="en-US" u="sng" dirty="0">
                <a:solidFill>
                  <a:srgbClr val="000000"/>
                </a:solidFill>
              </a:rPr>
              <a:t>where the array is stored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buFont typeface="Wingdings 3" panose="05040102010807070707" pitchFamily="18" charset="2"/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47337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64" y="136524"/>
            <a:ext cx="10515600" cy="53931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6.7  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Passing Arrays to Functions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64" y="592014"/>
            <a:ext cx="11918272" cy="5848166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Therefore, when the called function </a:t>
            </a:r>
            <a:r>
              <a:rPr lang="en-US" u="sng" dirty="0">
                <a:solidFill>
                  <a:srgbClr val="000000"/>
                </a:solidFill>
              </a:rPr>
              <a:t>modifies array elements</a:t>
            </a:r>
            <a:r>
              <a:rPr lang="en-US" dirty="0">
                <a:solidFill>
                  <a:srgbClr val="000000"/>
                </a:solidFill>
              </a:rPr>
              <a:t> in its function body, it’s </a:t>
            </a:r>
            <a:r>
              <a:rPr lang="en-US" u="sng" dirty="0">
                <a:solidFill>
                  <a:srgbClr val="000000"/>
                </a:solidFill>
              </a:rPr>
              <a:t>modifying the actual elements of the array</a:t>
            </a:r>
            <a:r>
              <a:rPr lang="en-US" dirty="0">
                <a:solidFill>
                  <a:srgbClr val="000000"/>
                </a:solidFill>
              </a:rPr>
              <a:t> in their </a:t>
            </a:r>
            <a:r>
              <a:rPr lang="en-US" b="1" u="sng" dirty="0">
                <a:solidFill>
                  <a:srgbClr val="000000"/>
                </a:solidFill>
              </a:rPr>
              <a:t>original memory locations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Figure 6.12 demonstrates that an </a:t>
            </a:r>
            <a:r>
              <a:rPr lang="en-US" b="1" u="sng" dirty="0">
                <a:solidFill>
                  <a:srgbClr val="000000"/>
                </a:solidFill>
              </a:rPr>
              <a:t>array name</a:t>
            </a:r>
            <a:r>
              <a:rPr lang="en-US" dirty="0">
                <a:solidFill>
                  <a:srgbClr val="000000"/>
                </a:solidFill>
              </a:rPr>
              <a:t> is </a:t>
            </a:r>
            <a:r>
              <a:rPr lang="en-US" b="1" u="sng" dirty="0">
                <a:solidFill>
                  <a:srgbClr val="000000"/>
                </a:solidFill>
              </a:rPr>
              <a:t>really the </a:t>
            </a:r>
            <a:r>
              <a:rPr lang="en-US" b="1" i="1" u="sng" dirty="0">
                <a:solidFill>
                  <a:srgbClr val="000000"/>
                </a:solidFill>
              </a:rPr>
              <a:t>address</a:t>
            </a:r>
            <a:r>
              <a:rPr lang="en-US" b="1" u="sng" dirty="0">
                <a:solidFill>
                  <a:srgbClr val="000000"/>
                </a:solidFill>
              </a:rPr>
              <a:t> of the first element of the array</a:t>
            </a:r>
            <a:r>
              <a:rPr lang="en-US" dirty="0">
                <a:solidFill>
                  <a:srgbClr val="000000"/>
                </a:solidFill>
              </a:rPr>
              <a:t> by printing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&amp;array[0]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&amp;array</a:t>
            </a:r>
            <a:r>
              <a:rPr lang="en-US" dirty="0">
                <a:solidFill>
                  <a:srgbClr val="000000"/>
                </a:solidFill>
              </a:rPr>
              <a:t> using the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%p</a:t>
            </a:r>
            <a:r>
              <a:rPr lang="en-US" dirty="0">
                <a:solidFill>
                  <a:srgbClr val="000000"/>
                </a:solidFill>
              </a:rPr>
              <a:t> conversion </a:t>
            </a:r>
            <a:r>
              <a:rPr lang="en-US" dirty="0" err="1">
                <a:solidFill>
                  <a:srgbClr val="000000"/>
                </a:solidFill>
              </a:rPr>
              <a:t>specifier</a:t>
            </a:r>
            <a:r>
              <a:rPr lang="en-US" dirty="0">
                <a:solidFill>
                  <a:srgbClr val="000000"/>
                </a:solidFill>
              </a:rPr>
              <a:t>—a special conversion </a:t>
            </a:r>
            <a:r>
              <a:rPr lang="en-US" dirty="0" err="1">
                <a:solidFill>
                  <a:srgbClr val="000000"/>
                </a:solidFill>
              </a:rPr>
              <a:t>specifier</a:t>
            </a:r>
            <a:r>
              <a:rPr lang="en-US" dirty="0">
                <a:solidFill>
                  <a:srgbClr val="000000"/>
                </a:solidFill>
              </a:rPr>
              <a:t> for </a:t>
            </a:r>
            <a:r>
              <a:rPr lang="en-US" u="sng" dirty="0">
                <a:solidFill>
                  <a:srgbClr val="000000"/>
                </a:solidFill>
              </a:rPr>
              <a:t>printing addresses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%p</a:t>
            </a:r>
            <a:r>
              <a:rPr lang="en-US" dirty="0">
                <a:solidFill>
                  <a:srgbClr val="000000"/>
                </a:solidFill>
              </a:rPr>
              <a:t> conversion specifier normally outputs addresses as </a:t>
            </a:r>
            <a:r>
              <a:rPr lang="en-US" u="sng" dirty="0">
                <a:solidFill>
                  <a:srgbClr val="000000"/>
                </a:solidFill>
              </a:rPr>
              <a:t>hexadecimal numbers</a:t>
            </a:r>
            <a:r>
              <a:rPr lang="en-US" dirty="0">
                <a:solidFill>
                  <a:srgbClr val="000000"/>
                </a:solidFill>
              </a:rPr>
              <a:t>, but this is compiler dependent.  </a:t>
            </a:r>
            <a:endParaRPr lang="tr-TR" dirty="0">
              <a:solidFill>
                <a:srgbClr val="000000"/>
              </a:solidFill>
            </a:endParaRPr>
          </a:p>
          <a:p>
            <a:pPr algn="just">
              <a:defRPr/>
            </a:pPr>
            <a:r>
              <a:rPr lang="en-US" altLang="en-US" dirty="0">
                <a:solidFill>
                  <a:srgbClr val="000000"/>
                </a:solidFill>
              </a:rPr>
              <a:t>Hexadecimal (base 16) numbers consist of the </a:t>
            </a:r>
            <a:r>
              <a:rPr lang="en-US" altLang="en-US" u="sng" dirty="0">
                <a:solidFill>
                  <a:srgbClr val="000000"/>
                </a:solidFill>
              </a:rPr>
              <a:t>digits 0 through 9</a:t>
            </a:r>
            <a:r>
              <a:rPr lang="en-US" altLang="en-US" dirty="0">
                <a:solidFill>
                  <a:srgbClr val="000000"/>
                </a:solidFill>
              </a:rPr>
              <a:t> and the </a:t>
            </a:r>
            <a:r>
              <a:rPr lang="en-US" altLang="en-US" u="sng" dirty="0">
                <a:solidFill>
                  <a:srgbClr val="000000"/>
                </a:solidFill>
              </a:rPr>
              <a:t>letters A through F</a:t>
            </a:r>
            <a:r>
              <a:rPr lang="en-US" altLang="en-US" dirty="0">
                <a:solidFill>
                  <a:srgbClr val="000000"/>
                </a:solidFill>
              </a:rPr>
              <a:t> (these letters are the hexadecimal equivalents of the numbers 10–15). </a:t>
            </a:r>
            <a:endParaRPr lang="tr-TR" altLang="en-US" dirty="0">
              <a:solidFill>
                <a:srgbClr val="000000"/>
              </a:solidFill>
            </a:endParaRPr>
          </a:p>
          <a:p>
            <a:pPr algn="just">
              <a:defRPr/>
            </a:pPr>
            <a:r>
              <a:rPr lang="en-US" altLang="en-US" dirty="0">
                <a:solidFill>
                  <a:srgbClr val="000000"/>
                </a:solidFill>
              </a:rPr>
              <a:t>The output shows that 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&amp;array</a:t>
            </a:r>
            <a:r>
              <a:rPr lang="en-US" altLang="en-US" dirty="0">
                <a:solidFill>
                  <a:srgbClr val="000000"/>
                </a:solidFill>
              </a:rPr>
              <a:t> and 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&amp;array[0]</a:t>
            </a:r>
            <a:r>
              <a:rPr lang="en-US" altLang="en-US" dirty="0">
                <a:solidFill>
                  <a:srgbClr val="000000"/>
                </a:solidFill>
              </a:rPr>
              <a:t> have the </a:t>
            </a:r>
            <a:r>
              <a:rPr lang="en-US" altLang="en-US" u="sng" dirty="0">
                <a:solidFill>
                  <a:srgbClr val="000000"/>
                </a:solidFill>
              </a:rPr>
              <a:t>same value</a:t>
            </a:r>
            <a:r>
              <a:rPr lang="en-US" altLang="en-US" dirty="0">
                <a:solidFill>
                  <a:srgbClr val="000000"/>
                </a:solidFill>
              </a:rPr>
              <a:t>, namely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0012FF78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marL="0" indent="0" algn="just">
              <a:buNone/>
              <a:defRPr/>
            </a:pPr>
            <a:endParaRPr lang="en-US" altLang="en-US" dirty="0">
              <a:solidFill>
                <a:srgbClr val="000000"/>
              </a:solidFill>
            </a:endParaRPr>
          </a:p>
          <a:p>
            <a:pPr algn="just" eaLnBrk="1" hangingPunct="1">
              <a:lnSpc>
                <a:spcPct val="90000"/>
              </a:lnSpc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42</a:t>
            </a:fld>
            <a:endParaRPr lang="en-US" altLang="en-US" dirty="0"/>
          </a:p>
        </p:txBody>
      </p:sp>
      <p:pic>
        <p:nvPicPr>
          <p:cNvPr id="6" name="Picture 1" descr="chtp8_06_Page_40">
            <a:extLst>
              <a:ext uri="{FF2B5EF4-FFF2-40B4-BE49-F238E27FC236}">
                <a16:creationId xmlns:a16="http://schemas.microsoft.com/office/drawing/2014/main" xmlns="" id="{FB9AB2EA-171C-4AAD-B2B9-0B8245EFD06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" t="6084" r="3647" b="77088"/>
          <a:stretch/>
        </p:blipFill>
        <p:spPr>
          <a:xfrm>
            <a:off x="3417905" y="5815986"/>
            <a:ext cx="6424613" cy="9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359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824701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80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75" y="136524"/>
            <a:ext cx="10515600" cy="66468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6.7  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Passing Arrays to Functions (Cont.)</a:t>
            </a:r>
          </a:p>
        </p:txBody>
      </p:sp>
      <p:sp>
        <p:nvSpPr>
          <p:cNvPr id="98307" name="Text Placeholder 2"/>
          <p:cNvSpPr>
            <a:spLocks noGrp="1"/>
          </p:cNvSpPr>
          <p:nvPr>
            <p:ph type="body" idx="1"/>
          </p:nvPr>
        </p:nvSpPr>
        <p:spPr>
          <a:xfrm>
            <a:off x="243397" y="866837"/>
            <a:ext cx="11776968" cy="5854638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</a:rPr>
              <a:t>Although </a:t>
            </a:r>
            <a:r>
              <a:rPr lang="en-US" altLang="en-US" sz="2700" u="sng" dirty="0">
                <a:solidFill>
                  <a:srgbClr val="000000"/>
                </a:solidFill>
              </a:rPr>
              <a:t>entire arrays</a:t>
            </a:r>
            <a:r>
              <a:rPr lang="en-US" altLang="en-US" sz="2700" dirty="0">
                <a:solidFill>
                  <a:srgbClr val="000000"/>
                </a:solidFill>
              </a:rPr>
              <a:t> are </a:t>
            </a:r>
            <a:r>
              <a:rPr lang="en-US" altLang="en-US" sz="2700" b="1" u="sng" dirty="0">
                <a:solidFill>
                  <a:srgbClr val="000000"/>
                </a:solidFill>
              </a:rPr>
              <a:t>passed by reference</a:t>
            </a:r>
            <a:r>
              <a:rPr lang="en-US" altLang="en-US" sz="2700" dirty="0">
                <a:solidFill>
                  <a:srgbClr val="000000"/>
                </a:solidFill>
              </a:rPr>
              <a:t>, </a:t>
            </a:r>
            <a:r>
              <a:rPr lang="en-US" altLang="en-US" sz="2700" u="sng" dirty="0">
                <a:solidFill>
                  <a:srgbClr val="000000"/>
                </a:solidFill>
              </a:rPr>
              <a:t>individual array elements</a:t>
            </a:r>
            <a:r>
              <a:rPr lang="en-US" altLang="en-US" sz="2700" dirty="0">
                <a:solidFill>
                  <a:srgbClr val="000000"/>
                </a:solidFill>
              </a:rPr>
              <a:t> are </a:t>
            </a:r>
            <a:r>
              <a:rPr lang="en-US" altLang="en-US" sz="2700" b="1" u="sng" dirty="0">
                <a:solidFill>
                  <a:srgbClr val="000000"/>
                </a:solidFill>
              </a:rPr>
              <a:t>passed by value</a:t>
            </a:r>
            <a:r>
              <a:rPr lang="en-US" altLang="en-US" sz="2700" dirty="0">
                <a:solidFill>
                  <a:srgbClr val="000000"/>
                </a:solidFill>
              </a:rPr>
              <a:t> exactly as simple variables are.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</a:rPr>
              <a:t>Such simple single pieces of data (such as </a:t>
            </a:r>
            <a:r>
              <a:rPr lang="en-US" altLang="en-US" sz="2700" u="sng" dirty="0">
                <a:solidFill>
                  <a:srgbClr val="000000"/>
                </a:solidFill>
              </a:rPr>
              <a:t>individual </a:t>
            </a:r>
            <a:r>
              <a:rPr lang="en-US" altLang="en-US" sz="27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700" u="sng" dirty="0" err="1">
                <a:solidFill>
                  <a:srgbClr val="000000"/>
                </a:solidFill>
              </a:rPr>
              <a:t>s</a:t>
            </a:r>
            <a:r>
              <a:rPr lang="en-US" altLang="en-US" sz="2700" u="sng" dirty="0">
                <a:solidFill>
                  <a:srgbClr val="000000"/>
                </a:solidFill>
              </a:rPr>
              <a:t>, </a:t>
            </a:r>
            <a:r>
              <a:rPr lang="en-US" altLang="en-US" sz="2700" u="sng" dirty="0">
                <a:solidFill>
                  <a:srgbClr val="000000"/>
                </a:solidFill>
                <a:latin typeface="Consolas" panose="020B0609020204030204" pitchFamily="49" charset="0"/>
              </a:rPr>
              <a:t>float</a:t>
            </a:r>
            <a:r>
              <a:rPr lang="en-US" altLang="en-US" sz="2700" u="sng" dirty="0">
                <a:solidFill>
                  <a:srgbClr val="000000"/>
                </a:solidFill>
              </a:rPr>
              <a:t>s and </a:t>
            </a:r>
            <a:r>
              <a:rPr lang="en-US" altLang="en-US" sz="2700" u="sng" dirty="0">
                <a:solidFill>
                  <a:srgbClr val="000000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sz="2700" u="sng" dirty="0">
                <a:solidFill>
                  <a:srgbClr val="000000"/>
                </a:solidFill>
              </a:rPr>
              <a:t>s</a:t>
            </a:r>
            <a:r>
              <a:rPr lang="en-US" altLang="en-US" sz="2700" dirty="0">
                <a:solidFill>
                  <a:srgbClr val="000000"/>
                </a:solidFill>
              </a:rPr>
              <a:t>) are called </a:t>
            </a:r>
            <a:r>
              <a:rPr lang="en-US" altLang="en-US" sz="2700" dirty="0">
                <a:solidFill>
                  <a:srgbClr val="0000FF"/>
                </a:solidFill>
              </a:rPr>
              <a:t>scalars</a:t>
            </a:r>
            <a:r>
              <a:rPr lang="en-US" altLang="en-US" sz="27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</a:rPr>
              <a:t>To </a:t>
            </a:r>
            <a:r>
              <a:rPr lang="en-US" altLang="en-US" sz="2700" u="sng" dirty="0">
                <a:solidFill>
                  <a:srgbClr val="000000"/>
                </a:solidFill>
              </a:rPr>
              <a:t>pass an element</a:t>
            </a:r>
            <a:r>
              <a:rPr lang="en-US" altLang="en-US" sz="2700" dirty="0">
                <a:solidFill>
                  <a:srgbClr val="000000"/>
                </a:solidFill>
              </a:rPr>
              <a:t> of an array </a:t>
            </a:r>
            <a:r>
              <a:rPr lang="en-US" altLang="en-US" sz="2700" u="sng" dirty="0">
                <a:solidFill>
                  <a:srgbClr val="000000"/>
                </a:solidFill>
              </a:rPr>
              <a:t>to a function</a:t>
            </a:r>
            <a:r>
              <a:rPr lang="en-US" altLang="en-US" sz="2700" dirty="0">
                <a:solidFill>
                  <a:srgbClr val="000000"/>
                </a:solidFill>
              </a:rPr>
              <a:t>, use the </a:t>
            </a:r>
            <a:r>
              <a:rPr lang="en-US" altLang="en-US" sz="2700" u="sng" dirty="0">
                <a:solidFill>
                  <a:srgbClr val="000000"/>
                </a:solidFill>
              </a:rPr>
              <a:t>indexed name</a:t>
            </a:r>
            <a:r>
              <a:rPr lang="en-US" altLang="en-US" sz="2700" dirty="0">
                <a:solidFill>
                  <a:srgbClr val="000000"/>
                </a:solidFill>
              </a:rPr>
              <a:t> of the array element </a:t>
            </a:r>
            <a:r>
              <a:rPr lang="en-US" altLang="en-US" sz="2700" u="sng" dirty="0">
                <a:solidFill>
                  <a:srgbClr val="000000"/>
                </a:solidFill>
              </a:rPr>
              <a:t>as an argument in the function call</a:t>
            </a:r>
            <a:r>
              <a:rPr lang="en-US" altLang="en-US" sz="2700" dirty="0">
                <a:solidFill>
                  <a:srgbClr val="000000"/>
                </a:solidFill>
              </a:rPr>
              <a:t>. </a:t>
            </a:r>
            <a:endParaRPr lang="tr-TR" altLang="en-US" sz="2700" dirty="0">
              <a:solidFill>
                <a:srgbClr val="000000"/>
              </a:solidFill>
            </a:endParaRPr>
          </a:p>
          <a:p>
            <a:pPr algn="just"/>
            <a:r>
              <a:rPr lang="en-US" altLang="en-US" sz="2700" dirty="0">
                <a:solidFill>
                  <a:srgbClr val="000000"/>
                </a:solidFill>
              </a:rPr>
              <a:t>For a </a:t>
            </a:r>
            <a:r>
              <a:rPr lang="en-US" altLang="en-US" sz="2700" u="sng" dirty="0">
                <a:solidFill>
                  <a:srgbClr val="000000"/>
                </a:solidFill>
              </a:rPr>
              <a:t>function</a:t>
            </a:r>
            <a:r>
              <a:rPr lang="en-US" altLang="en-US" sz="2700" dirty="0">
                <a:solidFill>
                  <a:srgbClr val="000000"/>
                </a:solidFill>
              </a:rPr>
              <a:t> to </a:t>
            </a:r>
            <a:r>
              <a:rPr lang="en-US" altLang="en-US" sz="2700" u="sng" dirty="0">
                <a:solidFill>
                  <a:srgbClr val="000000"/>
                </a:solidFill>
              </a:rPr>
              <a:t>receive an array</a:t>
            </a:r>
            <a:r>
              <a:rPr lang="en-US" altLang="en-US" sz="2700" dirty="0">
                <a:solidFill>
                  <a:srgbClr val="000000"/>
                </a:solidFill>
              </a:rPr>
              <a:t> through a </a:t>
            </a:r>
            <a:r>
              <a:rPr lang="en-US" altLang="en-US" sz="2700" u="sng" dirty="0">
                <a:solidFill>
                  <a:srgbClr val="000000"/>
                </a:solidFill>
              </a:rPr>
              <a:t>function call</a:t>
            </a:r>
            <a:r>
              <a:rPr lang="en-US" altLang="en-US" sz="2700" dirty="0">
                <a:solidFill>
                  <a:srgbClr val="000000"/>
                </a:solidFill>
              </a:rPr>
              <a:t>, the </a:t>
            </a:r>
            <a:r>
              <a:rPr lang="en-US" altLang="en-US" sz="2700" u="sng" dirty="0">
                <a:solidFill>
                  <a:srgbClr val="000000"/>
                </a:solidFill>
              </a:rPr>
              <a:t>function’s parameter list</a:t>
            </a:r>
            <a:r>
              <a:rPr lang="en-US" altLang="en-US" sz="2700" dirty="0">
                <a:solidFill>
                  <a:srgbClr val="000000"/>
                </a:solidFill>
              </a:rPr>
              <a:t> must specify that an </a:t>
            </a:r>
            <a:r>
              <a:rPr lang="en-US" altLang="en-US" sz="2700" u="sng" dirty="0">
                <a:solidFill>
                  <a:srgbClr val="000000"/>
                </a:solidFill>
              </a:rPr>
              <a:t>array will be received</a:t>
            </a:r>
            <a:r>
              <a:rPr lang="en-US" altLang="en-US" sz="2700" dirty="0">
                <a:solidFill>
                  <a:srgbClr val="000000"/>
                </a:solidFill>
              </a:rPr>
              <a:t>. </a:t>
            </a:r>
          </a:p>
          <a:p>
            <a:pPr algn="just"/>
            <a:r>
              <a:rPr lang="en-US" altLang="en-US" sz="2700" dirty="0">
                <a:solidFill>
                  <a:srgbClr val="000000"/>
                </a:solidFill>
              </a:rPr>
              <a:t>For example, the </a:t>
            </a:r>
            <a:r>
              <a:rPr lang="en-US" altLang="en-US" sz="2700" u="sng" dirty="0">
                <a:solidFill>
                  <a:srgbClr val="000000"/>
                </a:solidFill>
              </a:rPr>
              <a:t>function header</a:t>
            </a:r>
            <a:r>
              <a:rPr lang="en-US" altLang="en-US" sz="2700" dirty="0">
                <a:solidFill>
                  <a:srgbClr val="000000"/>
                </a:solidFill>
              </a:rPr>
              <a:t> for function </a:t>
            </a:r>
            <a:r>
              <a:rPr lang="en-US" altLang="en-US" sz="2700" dirty="0" err="1">
                <a:solidFill>
                  <a:srgbClr val="000000"/>
                </a:solidFill>
                <a:latin typeface="Consolas" panose="020B0609020204030204" pitchFamily="49" charset="0"/>
              </a:rPr>
              <a:t>modifyArray</a:t>
            </a:r>
            <a:r>
              <a:rPr lang="en-US" altLang="en-US" sz="2700" dirty="0">
                <a:solidFill>
                  <a:srgbClr val="000000"/>
                </a:solidFill>
              </a:rPr>
              <a:t> might be written as</a:t>
            </a:r>
          </a:p>
          <a:p>
            <a:pPr marL="914400" lvl="2" indent="0" algn="ctr">
              <a:buNone/>
            </a:pPr>
            <a:r>
              <a:rPr lang="en-US" altLang="en-US" sz="27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modifyArray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7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 b[], </a:t>
            </a:r>
            <a:r>
              <a:rPr lang="en-US" altLang="en-US" sz="27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 size)</a:t>
            </a:r>
          </a:p>
          <a:p>
            <a:pPr algn="just">
              <a:buNone/>
            </a:pPr>
            <a:r>
              <a:rPr lang="en-US" altLang="en-US" sz="2700" dirty="0">
                <a:solidFill>
                  <a:srgbClr val="000000"/>
                </a:solidFill>
              </a:rPr>
              <a:t>	indicating that </a:t>
            </a:r>
            <a:r>
              <a:rPr lang="en-US" altLang="en-US" sz="2700" dirty="0" err="1">
                <a:solidFill>
                  <a:srgbClr val="000000"/>
                </a:solidFill>
                <a:latin typeface="Consolas" panose="020B0609020204030204" pitchFamily="49" charset="0"/>
              </a:rPr>
              <a:t>modifyArray</a:t>
            </a:r>
            <a:r>
              <a:rPr lang="en-US" altLang="en-US" sz="2700" dirty="0">
                <a:solidFill>
                  <a:srgbClr val="000000"/>
                </a:solidFill>
              </a:rPr>
              <a:t> expects to </a:t>
            </a:r>
            <a:r>
              <a:rPr lang="en-US" altLang="en-US" sz="2700" u="sng" dirty="0">
                <a:solidFill>
                  <a:srgbClr val="000000"/>
                </a:solidFill>
              </a:rPr>
              <a:t>receive an array of integers in parameter </a:t>
            </a:r>
            <a:r>
              <a:rPr lang="en-US" altLang="en-US" sz="2700" u="sng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2700" dirty="0">
                <a:solidFill>
                  <a:srgbClr val="000000"/>
                </a:solidFill>
              </a:rPr>
              <a:t> and the number of array elements in parameter </a:t>
            </a:r>
            <a:r>
              <a:rPr lang="en-US" alt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size</a:t>
            </a:r>
            <a:r>
              <a:rPr lang="en-US" altLang="en-US" sz="27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endParaRPr lang="tr-TR" altLang="en-US" dirty="0">
              <a:solidFill>
                <a:srgbClr val="000000"/>
              </a:solidFill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17394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008" y="205327"/>
            <a:ext cx="10515600" cy="5936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6.7  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Passing Arrays to Functions (Cont.)</a:t>
            </a:r>
          </a:p>
        </p:txBody>
      </p:sp>
      <p:sp>
        <p:nvSpPr>
          <p:cNvPr id="100355" name="Text Placeholder 2"/>
          <p:cNvSpPr>
            <a:spLocks noGrp="1"/>
          </p:cNvSpPr>
          <p:nvPr>
            <p:ph type="body" idx="1"/>
          </p:nvPr>
        </p:nvSpPr>
        <p:spPr>
          <a:xfrm>
            <a:off x="83598" y="1391758"/>
            <a:ext cx="11856868" cy="4610687"/>
          </a:xfrm>
        </p:spPr>
        <p:txBody>
          <a:bodyPr>
            <a:normAutofit/>
          </a:bodyPr>
          <a:lstStyle/>
          <a:p>
            <a:pPr algn="just"/>
            <a:r>
              <a:rPr lang="en-US" altLang="en-US" sz="3200" dirty="0">
                <a:solidFill>
                  <a:srgbClr val="000000"/>
                </a:solidFill>
              </a:rPr>
              <a:t>The size of the array is </a:t>
            </a:r>
            <a:r>
              <a:rPr lang="en-US" altLang="en-US" sz="3200" u="sng" dirty="0">
                <a:solidFill>
                  <a:srgbClr val="000000"/>
                </a:solidFill>
              </a:rPr>
              <a:t>not required between the array brackets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  <a:endParaRPr lang="tr-TR" altLang="en-US" sz="3200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altLang="en-US" sz="32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3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modifyArray</a:t>
            </a:r>
            <a:r>
              <a:rPr lang="en-US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3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 b[], </a:t>
            </a:r>
            <a:r>
              <a:rPr lang="en-US" altLang="en-US" sz="32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 size)</a:t>
            </a:r>
            <a:endParaRPr lang="tr-TR" altLang="en-US" sz="3200" dirty="0">
              <a:solidFill>
                <a:srgbClr val="000000"/>
              </a:solidFill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</a:rPr>
              <a:t>If it’s included, the compiler checks that it’s greater than zero, then </a:t>
            </a:r>
            <a:r>
              <a:rPr lang="en-US" altLang="en-US" sz="3200" u="sng" dirty="0">
                <a:solidFill>
                  <a:srgbClr val="000000"/>
                </a:solidFill>
              </a:rPr>
              <a:t>ignores it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</a:rPr>
              <a:t>Specifying a </a:t>
            </a:r>
            <a:r>
              <a:rPr lang="en-US" altLang="en-US" sz="3200" u="sng" dirty="0">
                <a:solidFill>
                  <a:srgbClr val="000000"/>
                </a:solidFill>
              </a:rPr>
              <a:t>negative size is a compilation error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</a:rPr>
              <a:t>Because </a:t>
            </a:r>
            <a:r>
              <a:rPr lang="en-US" altLang="en-US" sz="3200" u="sng" dirty="0">
                <a:solidFill>
                  <a:srgbClr val="000000"/>
                </a:solidFill>
              </a:rPr>
              <a:t>arrays</a:t>
            </a:r>
            <a:r>
              <a:rPr lang="en-US" altLang="en-US" sz="3200" dirty="0">
                <a:solidFill>
                  <a:srgbClr val="000000"/>
                </a:solidFill>
              </a:rPr>
              <a:t> are </a:t>
            </a:r>
            <a:r>
              <a:rPr lang="en-US" altLang="en-US" sz="3200" u="sng" dirty="0">
                <a:solidFill>
                  <a:srgbClr val="000000"/>
                </a:solidFill>
              </a:rPr>
              <a:t>automatically </a:t>
            </a:r>
            <a:r>
              <a:rPr lang="en-US" altLang="en-US" sz="3200" b="1" u="sng" dirty="0">
                <a:solidFill>
                  <a:srgbClr val="000000"/>
                </a:solidFill>
              </a:rPr>
              <a:t>passed by reference</a:t>
            </a:r>
            <a:r>
              <a:rPr lang="tr-TR" altLang="en-US" sz="3200" b="1" u="sng" dirty="0">
                <a:solidFill>
                  <a:srgbClr val="000000"/>
                </a:solidFill>
              </a:rPr>
              <a:t>:</a:t>
            </a:r>
            <a:r>
              <a:rPr lang="en-US" altLang="en-US" sz="3200" dirty="0">
                <a:solidFill>
                  <a:srgbClr val="000000"/>
                </a:solidFill>
              </a:rPr>
              <a:t> </a:t>
            </a:r>
            <a:endParaRPr lang="tr-TR" altLang="en-US" sz="3200" dirty="0">
              <a:solidFill>
                <a:srgbClr val="000000"/>
              </a:solidFill>
            </a:endParaRPr>
          </a:p>
          <a:p>
            <a:pPr lvl="1" algn="just"/>
            <a:r>
              <a:rPr lang="en-US" altLang="en-US" sz="3200" dirty="0">
                <a:solidFill>
                  <a:srgbClr val="000000"/>
                </a:solidFill>
              </a:rPr>
              <a:t>when the </a:t>
            </a:r>
            <a:r>
              <a:rPr lang="en-US" altLang="en-US" sz="3200" i="1" dirty="0">
                <a:solidFill>
                  <a:srgbClr val="000000"/>
                </a:solidFill>
              </a:rPr>
              <a:t>called function</a:t>
            </a:r>
            <a:r>
              <a:rPr lang="en-US" altLang="en-US" sz="3200" dirty="0">
                <a:solidFill>
                  <a:srgbClr val="000000"/>
                </a:solidFill>
              </a:rPr>
              <a:t> uses the </a:t>
            </a:r>
            <a:r>
              <a:rPr lang="en-US" altLang="en-US" sz="3200" u="sng" dirty="0">
                <a:solidFill>
                  <a:srgbClr val="000000"/>
                </a:solidFill>
              </a:rPr>
              <a:t>array name </a:t>
            </a:r>
            <a:r>
              <a:rPr lang="en-US" altLang="en-US" sz="3200" u="sng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3200" dirty="0">
                <a:solidFill>
                  <a:srgbClr val="000000"/>
                </a:solidFill>
              </a:rPr>
              <a:t>, </a:t>
            </a:r>
            <a:endParaRPr lang="tr-TR" altLang="en-US" sz="3200" dirty="0">
              <a:solidFill>
                <a:srgbClr val="000000"/>
              </a:solidFill>
            </a:endParaRPr>
          </a:p>
          <a:p>
            <a:pPr lvl="1" algn="just"/>
            <a:r>
              <a:rPr lang="en-US" altLang="en-US" sz="3200" dirty="0">
                <a:solidFill>
                  <a:srgbClr val="000000"/>
                </a:solidFill>
              </a:rPr>
              <a:t>it will be </a:t>
            </a:r>
            <a:r>
              <a:rPr lang="en-US" altLang="en-US" sz="3200" u="sng" dirty="0">
                <a:solidFill>
                  <a:srgbClr val="000000"/>
                </a:solidFill>
              </a:rPr>
              <a:t>referring to the array in the </a:t>
            </a:r>
            <a:r>
              <a:rPr lang="en-US" altLang="en-US" sz="3200" i="1" u="sng" dirty="0">
                <a:solidFill>
                  <a:srgbClr val="000000"/>
                </a:solidFill>
              </a:rPr>
              <a:t>caller</a:t>
            </a:r>
            <a:r>
              <a:rPr lang="tr-TR" altLang="en-US" sz="3200" u="sng" dirty="0">
                <a:solidFill>
                  <a:srgbClr val="000000"/>
                </a:solidFill>
              </a:rPr>
              <a:t>.</a:t>
            </a:r>
            <a:endParaRPr lang="tr-TR" altLang="en-US" sz="32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1" algn="just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138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3866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51" y="136524"/>
            <a:ext cx="10515600" cy="6735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6.7  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Passing Arrays to Functions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619" y="920102"/>
            <a:ext cx="11874623" cy="4351338"/>
          </a:xfrm>
        </p:spPr>
        <p:txBody>
          <a:bodyPr>
            <a:normAutofit/>
          </a:bodyPr>
          <a:lstStyle/>
          <a:p>
            <a:pPr marL="109537" indent="0">
              <a:buNone/>
              <a:defRPr/>
            </a:pPr>
            <a:r>
              <a:rPr lang="en-US" b="1" i="1" dirty="0">
                <a:solidFill>
                  <a:srgbClr val="000000"/>
                </a:solidFill>
              </a:rPr>
              <a:t>Difference Between </a:t>
            </a:r>
            <a:r>
              <a:rPr lang="en-US" b="1" i="1" u="sng" dirty="0">
                <a:solidFill>
                  <a:srgbClr val="000000"/>
                </a:solidFill>
              </a:rPr>
              <a:t>Passing an Entire Array</a:t>
            </a:r>
            <a:r>
              <a:rPr lang="en-US" b="1" i="1" dirty="0">
                <a:solidFill>
                  <a:srgbClr val="000000"/>
                </a:solidFill>
              </a:rPr>
              <a:t> and </a:t>
            </a:r>
            <a:r>
              <a:rPr lang="en-US" b="1" i="1" u="sng" dirty="0">
                <a:solidFill>
                  <a:srgbClr val="000000"/>
                </a:solidFill>
              </a:rPr>
              <a:t>Passing an Array Element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Figure 6.13 demonstrates the difference between </a:t>
            </a:r>
            <a:r>
              <a:rPr lang="en-US" u="sng" dirty="0">
                <a:solidFill>
                  <a:srgbClr val="000000"/>
                </a:solidFill>
              </a:rPr>
              <a:t>passing an entire array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u="sng" dirty="0">
                <a:solidFill>
                  <a:srgbClr val="000000"/>
                </a:solidFill>
              </a:rPr>
              <a:t>passing an array element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The program first prints the five elements of integer array a.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Next,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u="sng" dirty="0">
                <a:solidFill>
                  <a:srgbClr val="000000"/>
                </a:solidFill>
              </a:rPr>
              <a:t> and its size</a:t>
            </a:r>
            <a:r>
              <a:rPr lang="en-US" dirty="0">
                <a:solidFill>
                  <a:srgbClr val="000000"/>
                </a:solidFill>
              </a:rPr>
              <a:t> are </a:t>
            </a:r>
            <a:r>
              <a:rPr lang="en-US" u="sng" dirty="0">
                <a:solidFill>
                  <a:srgbClr val="000000"/>
                </a:solidFill>
              </a:rPr>
              <a:t>passed to function </a:t>
            </a:r>
            <a:r>
              <a:rPr 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modifyArray</a:t>
            </a:r>
            <a:r>
              <a:rPr lang="en-US" dirty="0">
                <a:solidFill>
                  <a:srgbClr val="000000"/>
                </a:solidFill>
              </a:rPr>
              <a:t>, where </a:t>
            </a:r>
            <a:r>
              <a:rPr lang="en-US" u="sng" dirty="0">
                <a:solidFill>
                  <a:srgbClr val="000000"/>
                </a:solidFill>
              </a:rPr>
              <a:t>each of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u="sng" dirty="0">
                <a:solidFill>
                  <a:srgbClr val="000000"/>
                </a:solidFill>
              </a:rPr>
              <a:t>’s elements</a:t>
            </a:r>
            <a:r>
              <a:rPr lang="en-US" dirty="0">
                <a:solidFill>
                  <a:srgbClr val="000000"/>
                </a:solidFill>
              </a:rPr>
              <a:t> is multiplied by 2.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Then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</a:rPr>
              <a:t> is </a:t>
            </a:r>
            <a:r>
              <a:rPr lang="en-US" u="sng" dirty="0">
                <a:solidFill>
                  <a:srgbClr val="000000"/>
                </a:solidFill>
              </a:rPr>
              <a:t>reprinted</a:t>
            </a:r>
            <a:r>
              <a:rPr lang="en-US" dirty="0">
                <a:solidFill>
                  <a:srgbClr val="000000"/>
                </a:solidFill>
              </a:rPr>
              <a:t> in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marL="109537" indent="0">
              <a:buNone/>
              <a:defRPr/>
            </a:pPr>
            <a:endParaRPr lang="en-US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46</a:t>
            </a:fld>
            <a:endParaRPr lang="en-US" altLang="en-US" dirty="0"/>
          </a:p>
        </p:txBody>
      </p:sp>
      <p:pic>
        <p:nvPicPr>
          <p:cNvPr id="6" name="Picture 1" descr="chtp8_06_Page_43">
            <a:extLst>
              <a:ext uri="{FF2B5EF4-FFF2-40B4-BE49-F238E27FC236}">
                <a16:creationId xmlns:a16="http://schemas.microsoft.com/office/drawing/2014/main" xmlns="" id="{2BF0C58F-327D-4279-B37B-2471B0EB311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5" r="41497" b="65954"/>
          <a:stretch/>
        </p:blipFill>
        <p:spPr>
          <a:xfrm>
            <a:off x="2445537" y="4351882"/>
            <a:ext cx="4496802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1" descr="chtp8_06_Page_45">
            <a:extLst>
              <a:ext uri="{FF2B5EF4-FFF2-40B4-BE49-F238E27FC236}">
                <a16:creationId xmlns:a16="http://schemas.microsoft.com/office/drawing/2014/main" xmlns="" id="{05377FCB-7384-4700-9583-7513DEB621F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0" r="12242" b="62698"/>
          <a:stretch/>
        </p:blipFill>
        <p:spPr>
          <a:xfrm>
            <a:off x="1864930" y="5084414"/>
            <a:ext cx="6231505" cy="165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4331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85" y="136524"/>
            <a:ext cx="10515600" cy="5936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6.7  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Passing Arrays to Functions (Cont.)</a:t>
            </a:r>
          </a:p>
        </p:txBody>
      </p:sp>
      <p:sp>
        <p:nvSpPr>
          <p:cNvPr id="102403" name="Text Placeholder 2"/>
          <p:cNvSpPr>
            <a:spLocks noGrp="1"/>
          </p:cNvSpPr>
          <p:nvPr>
            <p:ph type="body" idx="1"/>
          </p:nvPr>
        </p:nvSpPr>
        <p:spPr>
          <a:xfrm>
            <a:off x="207885" y="836719"/>
            <a:ext cx="11883501" cy="1977502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As the output shows, the </a:t>
            </a:r>
            <a:r>
              <a:rPr lang="en-US" altLang="en-US" sz="2500" u="sng" dirty="0">
                <a:solidFill>
                  <a:srgbClr val="000000"/>
                </a:solidFill>
              </a:rPr>
              <a:t>elements of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2500" dirty="0">
                <a:solidFill>
                  <a:srgbClr val="000000"/>
                </a:solidFill>
              </a:rPr>
              <a:t> are indeed </a:t>
            </a:r>
            <a:r>
              <a:rPr lang="en-US" altLang="en-US" sz="2500" u="sng" dirty="0">
                <a:solidFill>
                  <a:srgbClr val="000000"/>
                </a:solidFill>
              </a:rPr>
              <a:t>modified by </a:t>
            </a:r>
            <a:r>
              <a:rPr lang="en-US" altLang="en-US" sz="2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modifyArray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Now the program prints the value of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a[3]</a:t>
            </a:r>
            <a:r>
              <a:rPr lang="en-US" altLang="en-US" sz="2500" dirty="0">
                <a:solidFill>
                  <a:srgbClr val="000000"/>
                </a:solidFill>
              </a:rPr>
              <a:t> and </a:t>
            </a:r>
            <a:r>
              <a:rPr lang="en-US" altLang="en-US" sz="2500" u="sng" dirty="0">
                <a:solidFill>
                  <a:srgbClr val="000000"/>
                </a:solidFill>
              </a:rPr>
              <a:t>passes it to function </a:t>
            </a:r>
            <a:r>
              <a:rPr lang="en-US" altLang="en-US" sz="2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modifyElement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Function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modifyElement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</a:rPr>
              <a:t>multiplies its argument by 2 </a:t>
            </a:r>
            <a:r>
              <a:rPr lang="en-US" altLang="en-US" sz="2500" dirty="0">
                <a:solidFill>
                  <a:srgbClr val="000000"/>
                </a:solidFill>
              </a:rPr>
              <a:t>and prints the new value.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When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a[3]</a:t>
            </a:r>
            <a:r>
              <a:rPr lang="en-US" altLang="en-US" sz="2500" dirty="0">
                <a:solidFill>
                  <a:srgbClr val="000000"/>
                </a:solidFill>
              </a:rPr>
              <a:t> is reprinted in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US" sz="2500" dirty="0">
                <a:solidFill>
                  <a:srgbClr val="000000"/>
                </a:solidFill>
              </a:rPr>
              <a:t>, it has </a:t>
            </a:r>
            <a:r>
              <a:rPr lang="en-US" altLang="en-US" sz="2500" u="sng" dirty="0">
                <a:solidFill>
                  <a:srgbClr val="000000"/>
                </a:solidFill>
              </a:rPr>
              <a:t>not been modified</a:t>
            </a:r>
            <a:r>
              <a:rPr lang="en-US" altLang="en-US" sz="2500" dirty="0">
                <a:solidFill>
                  <a:srgbClr val="000000"/>
                </a:solidFill>
              </a:rPr>
              <a:t>, because </a:t>
            </a:r>
            <a:r>
              <a:rPr lang="en-US" altLang="en-US" sz="2500" b="1" u="sng" dirty="0">
                <a:solidFill>
                  <a:srgbClr val="000000"/>
                </a:solidFill>
              </a:rPr>
              <a:t>individual array elements are passed by value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47</a:t>
            </a:fld>
            <a:endParaRPr lang="en-US" altLang="en-US" dirty="0"/>
          </a:p>
        </p:txBody>
      </p:sp>
      <p:pic>
        <p:nvPicPr>
          <p:cNvPr id="6" name="Picture 1" descr="chtp8_06_Page_46">
            <a:extLst>
              <a:ext uri="{FF2B5EF4-FFF2-40B4-BE49-F238E27FC236}">
                <a16:creationId xmlns:a16="http://schemas.microsoft.com/office/drawing/2014/main" xmlns="" id="{FF286A50-9D77-485E-93E9-D3D1FF076E5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5437" r="39420" b="47314"/>
          <a:stretch/>
        </p:blipFill>
        <p:spPr>
          <a:xfrm>
            <a:off x="207885" y="3258105"/>
            <a:ext cx="4571076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6_Page_44">
            <a:extLst>
              <a:ext uri="{FF2B5EF4-FFF2-40B4-BE49-F238E27FC236}">
                <a16:creationId xmlns:a16="http://schemas.microsoft.com/office/drawing/2014/main" xmlns="" id="{706FE12A-215B-4F1D-BB77-783002BD248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2" r="8348" b="36570"/>
          <a:stretch/>
        </p:blipFill>
        <p:spPr>
          <a:xfrm>
            <a:off x="4977601" y="3096105"/>
            <a:ext cx="6687615" cy="320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30837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029748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493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798244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60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767" y="146761"/>
            <a:ext cx="10515600" cy="79493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Arrays (Cont.)</a:t>
            </a:r>
          </a:p>
        </p:txBody>
      </p:sp>
      <p:sp>
        <p:nvSpPr>
          <p:cNvPr id="18435" name="Text Placeholder 2"/>
          <p:cNvSpPr>
            <a:spLocks noGrp="1"/>
          </p:cNvSpPr>
          <p:nvPr>
            <p:ph type="body" idx="1"/>
          </p:nvPr>
        </p:nvSpPr>
        <p:spPr>
          <a:xfrm>
            <a:off x="251346" y="941695"/>
            <a:ext cx="11772332" cy="577978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Let’s examine array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2500" dirty="0">
                <a:solidFill>
                  <a:srgbClr val="000000"/>
                </a:solidFill>
              </a:rPr>
              <a:t> (Fig. 6.1) more closely.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array’s </a:t>
            </a:r>
            <a:r>
              <a:rPr lang="en-US" altLang="en-US" sz="2500" dirty="0">
                <a:solidFill>
                  <a:srgbClr val="0000FF"/>
                </a:solidFill>
              </a:rPr>
              <a:t>name</a:t>
            </a:r>
            <a:r>
              <a:rPr lang="en-US" altLang="en-US" sz="2500" dirty="0">
                <a:solidFill>
                  <a:srgbClr val="000000"/>
                </a:solidFill>
              </a:rPr>
              <a:t> is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Its 12 elements are </a:t>
            </a:r>
            <a:r>
              <a:rPr lang="en-US" altLang="en-US" sz="2500" u="sng" dirty="0">
                <a:solidFill>
                  <a:srgbClr val="000000"/>
                </a:solidFill>
              </a:rPr>
              <a:t>referred to</a:t>
            </a:r>
            <a:r>
              <a:rPr lang="en-US" altLang="en-US" sz="2500" dirty="0">
                <a:solidFill>
                  <a:srgbClr val="000000"/>
                </a:solidFill>
              </a:rPr>
              <a:t> as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c[0]</a:t>
            </a:r>
            <a:r>
              <a:rPr lang="en-US" altLang="en-US" sz="2500" dirty="0">
                <a:solidFill>
                  <a:srgbClr val="000000"/>
                </a:solidFill>
              </a:rPr>
              <a:t>,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c[1]</a:t>
            </a:r>
            <a:r>
              <a:rPr lang="en-US" altLang="en-US" sz="2500" dirty="0">
                <a:solidFill>
                  <a:srgbClr val="000000"/>
                </a:solidFill>
              </a:rPr>
              <a:t>,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c[2]</a:t>
            </a:r>
            <a:r>
              <a:rPr lang="en-US" altLang="en-US" sz="2500" dirty="0">
                <a:solidFill>
                  <a:srgbClr val="000000"/>
                </a:solidFill>
              </a:rPr>
              <a:t>, …,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c[10]</a:t>
            </a:r>
            <a:r>
              <a:rPr lang="en-US" altLang="en-US" sz="2500" dirty="0">
                <a:solidFill>
                  <a:srgbClr val="000000"/>
                </a:solidFill>
              </a:rPr>
              <a:t> and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c[11]</a:t>
            </a:r>
            <a:r>
              <a:rPr lang="en-US" altLang="en-US" sz="2500" dirty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</a:t>
            </a:r>
            <a:r>
              <a:rPr lang="en-US" altLang="en-US" sz="2500" u="sng" dirty="0">
                <a:solidFill>
                  <a:srgbClr val="0000FF"/>
                </a:solidFill>
              </a:rPr>
              <a:t>value </a:t>
            </a:r>
            <a:r>
              <a:rPr lang="en-US" altLang="en-US" sz="2500" u="sng" dirty="0">
                <a:solidFill>
                  <a:srgbClr val="000000"/>
                </a:solidFill>
              </a:rPr>
              <a:t>stored in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c[0]</a:t>
            </a:r>
            <a:r>
              <a:rPr lang="en-US" altLang="en-US" sz="2500" dirty="0">
                <a:solidFill>
                  <a:srgbClr val="000000"/>
                </a:solidFill>
              </a:rPr>
              <a:t> is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–45</a:t>
            </a:r>
            <a:r>
              <a:rPr lang="en-US" altLang="en-US" sz="2500" dirty="0">
                <a:solidFill>
                  <a:srgbClr val="000000"/>
                </a:solidFill>
              </a:rPr>
              <a:t>, the value of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c[1]</a:t>
            </a:r>
            <a:r>
              <a:rPr lang="en-US" altLang="en-US" sz="2500" dirty="0">
                <a:solidFill>
                  <a:srgbClr val="000000"/>
                </a:solidFill>
              </a:rPr>
              <a:t> is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en-US" altLang="en-US" sz="2500" dirty="0">
                <a:solidFill>
                  <a:srgbClr val="000000"/>
                </a:solidFill>
              </a:rPr>
              <a:t>,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c[2]</a:t>
            </a:r>
            <a:r>
              <a:rPr lang="en-US" altLang="en-US" sz="2500" dirty="0">
                <a:solidFill>
                  <a:srgbClr val="000000"/>
                </a:solidFill>
              </a:rPr>
              <a:t> is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500" dirty="0">
                <a:solidFill>
                  <a:srgbClr val="000000"/>
                </a:solidFill>
              </a:rPr>
              <a:t>,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c[7]</a:t>
            </a:r>
            <a:r>
              <a:rPr lang="en-US" altLang="en-US" sz="2500" dirty="0">
                <a:solidFill>
                  <a:srgbClr val="000000"/>
                </a:solidFill>
              </a:rPr>
              <a:t> is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62</a:t>
            </a:r>
            <a:r>
              <a:rPr lang="en-US" altLang="en-US" sz="2500" dirty="0">
                <a:solidFill>
                  <a:srgbClr val="000000"/>
                </a:solidFill>
              </a:rPr>
              <a:t> and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c[11]</a:t>
            </a:r>
            <a:r>
              <a:rPr lang="en-US" altLang="en-US" sz="2500" dirty="0">
                <a:solidFill>
                  <a:srgbClr val="000000"/>
                </a:solidFill>
              </a:rPr>
              <a:t> is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78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To print the sum of the values contained in </a:t>
            </a:r>
            <a:endParaRPr lang="tr-TR" altLang="en-US" sz="2500" dirty="0">
              <a:solidFill>
                <a:srgbClr val="000000"/>
              </a:solidFill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2500" dirty="0">
                <a:solidFill>
                  <a:srgbClr val="000000"/>
                </a:solidFill>
              </a:rPr>
              <a:t>the </a:t>
            </a:r>
            <a:r>
              <a:rPr lang="en-US" altLang="en-US" sz="2500" u="sng" dirty="0">
                <a:solidFill>
                  <a:srgbClr val="000000"/>
                </a:solidFill>
              </a:rPr>
              <a:t>first three elements of array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2500" dirty="0">
                <a:solidFill>
                  <a:srgbClr val="000000"/>
                </a:solidFill>
              </a:rPr>
              <a:t>, write</a:t>
            </a:r>
            <a:r>
              <a:rPr lang="tr-TR" altLang="en-US" sz="2500" dirty="0">
                <a:solidFill>
                  <a:srgbClr val="000000"/>
                </a:solidFill>
              </a:rPr>
              <a:t>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400" b="1" dirty="0">
                <a:solidFill>
                  <a:srgbClr val="128AFF"/>
                </a:solidFill>
                <a:latin typeface="Consolas" panose="020B0609020204030204" pitchFamily="49" charset="0"/>
              </a:rPr>
              <a:t>"%d"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, c[</a:t>
            </a:r>
            <a:r>
              <a:rPr lang="en-US" altLang="en-US" sz="2400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] + c[</a:t>
            </a:r>
            <a:r>
              <a:rPr lang="en-US" altLang="en-US" sz="24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] + c[</a:t>
            </a:r>
            <a:r>
              <a:rPr lang="en-US" altLang="en-US" sz="24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pic>
        <p:nvPicPr>
          <p:cNvPr id="6" name="Picture 5" descr="chtp8_06_Page_05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7" t="7737" r="27952" b="35746"/>
          <a:stretch/>
        </p:blipFill>
        <p:spPr>
          <a:xfrm>
            <a:off x="6536895" y="3155316"/>
            <a:ext cx="4407472" cy="356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263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910688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75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5042977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3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519" y="136524"/>
            <a:ext cx="10515600" cy="7445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6.7  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Passing Arrays to Functions (Cont.)</a:t>
            </a:r>
          </a:p>
        </p:txBody>
      </p:sp>
      <p:sp>
        <p:nvSpPr>
          <p:cNvPr id="103427" name="Text Placeholder 2"/>
          <p:cNvSpPr>
            <a:spLocks noGrp="1"/>
          </p:cNvSpPr>
          <p:nvPr>
            <p:ph type="body" idx="1"/>
          </p:nvPr>
        </p:nvSpPr>
        <p:spPr>
          <a:xfrm>
            <a:off x="154619" y="1008879"/>
            <a:ext cx="11919011" cy="5161101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There may be situations in your programs in which a function </a:t>
            </a:r>
            <a:r>
              <a:rPr lang="en-US" altLang="en-US" u="sng" dirty="0">
                <a:solidFill>
                  <a:srgbClr val="000000"/>
                </a:solidFill>
              </a:rPr>
              <a:t>should </a:t>
            </a:r>
            <a:r>
              <a:rPr lang="en-US" altLang="en-US" i="1" u="sng" dirty="0">
                <a:solidFill>
                  <a:srgbClr val="000000"/>
                </a:solidFill>
              </a:rPr>
              <a:t>not</a:t>
            </a:r>
            <a:r>
              <a:rPr lang="en-US" altLang="en-US" u="sng" dirty="0">
                <a:solidFill>
                  <a:srgbClr val="000000"/>
                </a:solidFill>
              </a:rPr>
              <a:t> be allowed to modify array elements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C provides the type qualifier </a:t>
            </a:r>
            <a:r>
              <a:rPr lang="en-US" altLang="en-US" b="1" dirty="0" err="1">
                <a:solidFill>
                  <a:srgbClr val="0000FF"/>
                </a:solidFill>
                <a:latin typeface="LucidaSansTypewriter" pitchFamily="49" charset="0"/>
              </a:rPr>
              <a:t>const</a:t>
            </a:r>
            <a:r>
              <a:rPr lang="en-US" altLang="en-US" dirty="0">
                <a:solidFill>
                  <a:srgbClr val="000000"/>
                </a:solidFill>
              </a:rPr>
              <a:t> (for “constant”) that can be used to </a:t>
            </a:r>
            <a:r>
              <a:rPr lang="en-US" altLang="en-US" u="sng" dirty="0">
                <a:solidFill>
                  <a:srgbClr val="000000"/>
                </a:solidFill>
              </a:rPr>
              <a:t>prevent modification of array values in a function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When an </a:t>
            </a:r>
            <a:r>
              <a:rPr lang="en-US" altLang="en-US" u="sng" dirty="0">
                <a:solidFill>
                  <a:srgbClr val="000000"/>
                </a:solidFill>
              </a:rPr>
              <a:t>array parameter is preceded by</a:t>
            </a:r>
            <a:r>
              <a:rPr lang="en-US" altLang="en-US" dirty="0">
                <a:solidFill>
                  <a:srgbClr val="000000"/>
                </a:solidFill>
              </a:rPr>
              <a:t> the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dirty="0">
                <a:solidFill>
                  <a:srgbClr val="000000"/>
                </a:solidFill>
              </a:rPr>
              <a:t> qualifier, </a:t>
            </a:r>
            <a:endParaRPr lang="tr-TR" altLang="en-US" dirty="0">
              <a:solidFill>
                <a:srgbClr val="000000"/>
              </a:solidFill>
            </a:endParaRPr>
          </a:p>
          <a:p>
            <a:pPr lvl="1" algn="just"/>
            <a:r>
              <a:rPr lang="en-US" altLang="en-US" sz="2800" dirty="0">
                <a:solidFill>
                  <a:srgbClr val="000000"/>
                </a:solidFill>
              </a:rPr>
              <a:t>the </a:t>
            </a:r>
            <a:r>
              <a:rPr lang="en-US" altLang="en-US" sz="2800" u="sng" dirty="0">
                <a:solidFill>
                  <a:srgbClr val="000000"/>
                </a:solidFill>
              </a:rPr>
              <a:t>array elements</a:t>
            </a:r>
            <a:r>
              <a:rPr lang="en-US" altLang="en-US" sz="2800" dirty="0">
                <a:solidFill>
                  <a:srgbClr val="000000"/>
                </a:solidFill>
              </a:rPr>
              <a:t> become </a:t>
            </a:r>
            <a:r>
              <a:rPr lang="en-US" altLang="en-US" sz="2800" u="sng" dirty="0">
                <a:solidFill>
                  <a:srgbClr val="000000"/>
                </a:solidFill>
              </a:rPr>
              <a:t>constant in the function body</a:t>
            </a:r>
            <a:r>
              <a:rPr lang="en-US" altLang="en-US" sz="2800" dirty="0">
                <a:solidFill>
                  <a:srgbClr val="000000"/>
                </a:solidFill>
              </a:rPr>
              <a:t>, and </a:t>
            </a:r>
            <a:endParaRPr lang="tr-TR" altLang="en-US" sz="2800" dirty="0">
              <a:solidFill>
                <a:srgbClr val="000000"/>
              </a:solidFill>
            </a:endParaRPr>
          </a:p>
          <a:p>
            <a:pPr lvl="1" algn="just"/>
            <a:r>
              <a:rPr lang="en-US" altLang="en-US" sz="2800" u="sng" dirty="0">
                <a:solidFill>
                  <a:srgbClr val="000000"/>
                </a:solidFill>
              </a:rPr>
              <a:t>any attempt to modif</a:t>
            </a:r>
            <a:r>
              <a:rPr lang="en-US" altLang="en-US" sz="2800" dirty="0">
                <a:solidFill>
                  <a:srgbClr val="000000"/>
                </a:solidFill>
              </a:rPr>
              <a:t>y an element of the array in the function body results in a </a:t>
            </a:r>
            <a:r>
              <a:rPr lang="en-US" altLang="en-US" sz="2800" u="sng" dirty="0">
                <a:solidFill>
                  <a:srgbClr val="000000"/>
                </a:solidFill>
              </a:rPr>
              <a:t>compile-time error</a:t>
            </a:r>
            <a:r>
              <a:rPr lang="en-US" altLang="en-US" sz="28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This enables you to correct a program so it does </a:t>
            </a:r>
            <a:r>
              <a:rPr lang="en-US" altLang="en-US" u="sng" dirty="0">
                <a:solidFill>
                  <a:srgbClr val="000000"/>
                </a:solidFill>
              </a:rPr>
              <a:t>not attempt to modify array elements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52</a:t>
            </a:fld>
            <a:endParaRPr lang="en-US" altLang="en-US" dirty="0"/>
          </a:p>
        </p:txBody>
      </p:sp>
      <p:pic>
        <p:nvPicPr>
          <p:cNvPr id="6" name="Picture 1" descr="chtp8_06_Page_47">
            <a:extLst>
              <a:ext uri="{FF2B5EF4-FFF2-40B4-BE49-F238E27FC236}">
                <a16:creationId xmlns:a16="http://schemas.microsoft.com/office/drawing/2014/main" xmlns="" id="{7ACD6B6F-0614-4203-9D9C-536DA60E64F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" t="5825" r="3648" b="74110"/>
          <a:stretch/>
        </p:blipFill>
        <p:spPr>
          <a:xfrm>
            <a:off x="2343704" y="5246703"/>
            <a:ext cx="8229601" cy="1376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4257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907" y="234689"/>
            <a:ext cx="10515600" cy="46937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6.7  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Passing Arrays to Functions (Cont.)</a:t>
            </a:r>
          </a:p>
        </p:txBody>
      </p:sp>
      <p:sp>
        <p:nvSpPr>
          <p:cNvPr id="108547" name="Text Placeholder 2"/>
          <p:cNvSpPr>
            <a:spLocks noGrp="1"/>
          </p:cNvSpPr>
          <p:nvPr>
            <p:ph type="body" idx="1"/>
          </p:nvPr>
        </p:nvSpPr>
        <p:spPr>
          <a:xfrm>
            <a:off x="113190" y="805841"/>
            <a:ext cx="11965620" cy="4979988"/>
          </a:xfrm>
        </p:spPr>
        <p:txBody>
          <a:bodyPr>
            <a:normAutofit/>
          </a:bodyPr>
          <a:lstStyle/>
          <a:p>
            <a:pPr marL="109537" indent="0" algn="just">
              <a:buNone/>
              <a:defRPr/>
            </a:pPr>
            <a:r>
              <a:rPr lang="en-US" sz="2400" b="1" i="1" dirty="0">
                <a:solidFill>
                  <a:srgbClr val="000000"/>
                </a:solidFill>
              </a:rPr>
              <a:t>Using the </a:t>
            </a:r>
            <a:r>
              <a:rPr lang="en-US" sz="2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sz="2400" b="1" i="1" dirty="0">
                <a:solidFill>
                  <a:srgbClr val="000000"/>
                </a:solidFill>
              </a:rPr>
              <a:t> Qualifier with Array Parameters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Figure 6.14 demonstrates the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qualifier. 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Function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tryToModifyArray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is defined with parameter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b[]</a:t>
            </a:r>
            <a:r>
              <a:rPr lang="en-US" dirty="0">
                <a:solidFill>
                  <a:srgbClr val="000000"/>
                </a:solidFill>
              </a:rPr>
              <a:t>, which specifies that </a:t>
            </a:r>
            <a:r>
              <a:rPr lang="en-US" u="sng" dirty="0">
                <a:solidFill>
                  <a:srgbClr val="000000"/>
                </a:solidFill>
              </a:rPr>
              <a:t>array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u="sng" dirty="0">
                <a:solidFill>
                  <a:srgbClr val="000000"/>
                </a:solidFill>
              </a:rPr>
              <a:t> is constant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u="sng" dirty="0">
                <a:solidFill>
                  <a:srgbClr val="000000"/>
                </a:solidFill>
              </a:rPr>
              <a:t>cannot be modified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The output shows the error messages produced by the compiler—the errors may be different for your compiler. 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Each of the function’s </a:t>
            </a:r>
            <a:r>
              <a:rPr lang="en-US" u="sng" dirty="0">
                <a:solidFill>
                  <a:srgbClr val="000000"/>
                </a:solidFill>
              </a:rPr>
              <a:t>three attempts to modify array elements</a:t>
            </a:r>
            <a:r>
              <a:rPr lang="en-US" dirty="0">
                <a:solidFill>
                  <a:srgbClr val="000000"/>
                </a:solidFill>
              </a:rPr>
              <a:t> results in the compiler error “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l-value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specifies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  <a:r>
              <a:rPr lang="en-US" dirty="0">
                <a:solidFill>
                  <a:srgbClr val="000000"/>
                </a:solidFill>
              </a:rPr>
              <a:t>” 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53</a:t>
            </a:fld>
            <a:endParaRPr lang="en-US" altLang="en-US" dirty="0"/>
          </a:p>
        </p:txBody>
      </p:sp>
      <p:pic>
        <p:nvPicPr>
          <p:cNvPr id="6" name="Picture 1" descr="chtp8_06_Page_48">
            <a:extLst>
              <a:ext uri="{FF2B5EF4-FFF2-40B4-BE49-F238E27FC236}">
                <a16:creationId xmlns:a16="http://schemas.microsoft.com/office/drawing/2014/main" xmlns="" id="{5973FF70-1BF7-4013-8187-6F7E9C96F32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b="56893"/>
          <a:stretch/>
        </p:blipFill>
        <p:spPr>
          <a:xfrm>
            <a:off x="1639594" y="4470711"/>
            <a:ext cx="8163149" cy="237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1018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540" y="391758"/>
            <a:ext cx="10515600" cy="62917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6.8  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Sorting Arrays</a:t>
            </a:r>
          </a:p>
        </p:txBody>
      </p:sp>
      <p:sp>
        <p:nvSpPr>
          <p:cNvPr id="112643" name="Text Placeholder 2"/>
          <p:cNvSpPr>
            <a:spLocks noGrp="1"/>
          </p:cNvSpPr>
          <p:nvPr>
            <p:ph type="body" idx="1"/>
          </p:nvPr>
        </p:nvSpPr>
        <p:spPr>
          <a:xfrm>
            <a:off x="136864" y="1159799"/>
            <a:ext cx="11865746" cy="5561675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Sorting data (i.e., </a:t>
            </a:r>
            <a:r>
              <a:rPr lang="en-US" altLang="en-US" u="sng" dirty="0">
                <a:solidFill>
                  <a:srgbClr val="000000"/>
                </a:solidFill>
              </a:rPr>
              <a:t>placing the data into a particular order</a:t>
            </a:r>
            <a:r>
              <a:rPr lang="en-US" altLang="en-US" dirty="0">
                <a:solidFill>
                  <a:srgbClr val="000000"/>
                </a:solidFill>
              </a:rPr>
              <a:t> such as </a:t>
            </a:r>
            <a:r>
              <a:rPr lang="en-US" altLang="en-US" b="1" dirty="0">
                <a:solidFill>
                  <a:srgbClr val="000000"/>
                </a:solidFill>
              </a:rPr>
              <a:t>ascending</a:t>
            </a:r>
            <a:r>
              <a:rPr lang="en-US" altLang="en-US" dirty="0">
                <a:solidFill>
                  <a:srgbClr val="000000"/>
                </a:solidFill>
              </a:rPr>
              <a:t> or </a:t>
            </a:r>
            <a:r>
              <a:rPr lang="en-US" altLang="en-US" b="1" dirty="0">
                <a:solidFill>
                  <a:srgbClr val="000000"/>
                </a:solidFill>
              </a:rPr>
              <a:t>descending</a:t>
            </a:r>
            <a:r>
              <a:rPr lang="en-US" altLang="en-US" dirty="0">
                <a:solidFill>
                  <a:srgbClr val="000000"/>
                </a:solidFill>
              </a:rPr>
              <a:t>) is one of the most important computing applications. </a:t>
            </a:r>
            <a:endParaRPr lang="tr-TR" altLang="en-US" dirty="0">
              <a:solidFill>
                <a:srgbClr val="000000"/>
              </a:solidFill>
            </a:endParaRPr>
          </a:p>
          <a:p>
            <a:pPr algn="just">
              <a:lnSpc>
                <a:spcPct val="8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Figure 6.15 sorts the values in the elements of the 10-element array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</a:rPr>
              <a:t> into </a:t>
            </a:r>
            <a:r>
              <a:rPr lang="en-US" altLang="en-US" u="sng" dirty="0">
                <a:solidFill>
                  <a:srgbClr val="000000"/>
                </a:solidFill>
              </a:rPr>
              <a:t>ascending order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>
              <a:lnSpc>
                <a:spcPct val="8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The technique we use is called the </a:t>
            </a:r>
            <a:r>
              <a:rPr lang="en-US" altLang="en-US" b="1" dirty="0">
                <a:solidFill>
                  <a:srgbClr val="0000FF"/>
                </a:solidFill>
              </a:rPr>
              <a:t>bubble sort</a:t>
            </a:r>
            <a:r>
              <a:rPr lang="tr-TR" altLang="en-US" b="1" dirty="0">
                <a:solidFill>
                  <a:srgbClr val="0000FF"/>
                </a:solidFill>
              </a:rPr>
              <a:t> (</a:t>
            </a:r>
            <a:r>
              <a:rPr lang="en-US" altLang="en-US" b="1" dirty="0">
                <a:solidFill>
                  <a:srgbClr val="0000FF"/>
                </a:solidFill>
              </a:rPr>
              <a:t>sinking sort</a:t>
            </a:r>
            <a:r>
              <a:rPr lang="tr-TR" altLang="en-US" b="1" dirty="0">
                <a:solidFill>
                  <a:srgbClr val="0000FF"/>
                </a:solidFill>
              </a:rPr>
              <a:t>) </a:t>
            </a:r>
            <a:r>
              <a:rPr lang="en-US" altLang="en-US" dirty="0">
                <a:solidFill>
                  <a:srgbClr val="000000"/>
                </a:solidFill>
              </a:rPr>
              <a:t>because </a:t>
            </a:r>
            <a:endParaRPr lang="tr-TR" altLang="en-US" dirty="0">
              <a:solidFill>
                <a:srgbClr val="000000"/>
              </a:solidFill>
            </a:endParaRPr>
          </a:p>
          <a:p>
            <a:pPr lvl="1" algn="just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the </a:t>
            </a:r>
            <a:r>
              <a:rPr lang="en-US" altLang="en-US" sz="2800" u="sng" dirty="0">
                <a:solidFill>
                  <a:srgbClr val="000000"/>
                </a:solidFill>
              </a:rPr>
              <a:t>smaller values</a:t>
            </a:r>
            <a:r>
              <a:rPr lang="en-US" altLang="en-US" sz="2800" dirty="0">
                <a:solidFill>
                  <a:srgbClr val="000000"/>
                </a:solidFill>
              </a:rPr>
              <a:t> gradually “bubble” their way </a:t>
            </a:r>
            <a:r>
              <a:rPr lang="en-US" altLang="en-US" sz="2800" u="sng" dirty="0">
                <a:solidFill>
                  <a:srgbClr val="000000"/>
                </a:solidFill>
              </a:rPr>
              <a:t>upward to the top of the array</a:t>
            </a:r>
            <a:r>
              <a:rPr lang="en-US" altLang="en-US" sz="2800" dirty="0">
                <a:solidFill>
                  <a:srgbClr val="000000"/>
                </a:solidFill>
              </a:rPr>
              <a:t> like air bubbles rising in water, </a:t>
            </a:r>
            <a:endParaRPr lang="tr-TR" altLang="en-US" sz="2800" dirty="0">
              <a:solidFill>
                <a:srgbClr val="000000"/>
              </a:solidFill>
            </a:endParaRPr>
          </a:p>
          <a:p>
            <a:pPr lvl="1" algn="just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while the </a:t>
            </a:r>
            <a:r>
              <a:rPr lang="en-US" altLang="en-US" sz="2800" u="sng" dirty="0">
                <a:solidFill>
                  <a:srgbClr val="000000"/>
                </a:solidFill>
              </a:rPr>
              <a:t>larger values</a:t>
            </a:r>
            <a:r>
              <a:rPr lang="en-US" altLang="en-US" sz="2800" dirty="0">
                <a:solidFill>
                  <a:srgbClr val="000000"/>
                </a:solidFill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</a:rPr>
              <a:t>sink to the bottom</a:t>
            </a:r>
            <a:r>
              <a:rPr lang="en-US" altLang="en-US" sz="2800" dirty="0">
                <a:solidFill>
                  <a:srgbClr val="000000"/>
                </a:solidFill>
              </a:rPr>
              <a:t> of the array. </a:t>
            </a:r>
          </a:p>
          <a:p>
            <a:pPr marL="0" indent="0" algn="just" eaLnBrk="1" hangingPunct="1"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54</a:t>
            </a:fld>
            <a:endParaRPr lang="en-US" altLang="en-US" dirty="0"/>
          </a:p>
        </p:txBody>
      </p:sp>
      <p:pic>
        <p:nvPicPr>
          <p:cNvPr id="6" name="Picture 1" descr="chtp8_06_Page_49">
            <a:extLst>
              <a:ext uri="{FF2B5EF4-FFF2-40B4-BE49-F238E27FC236}">
                <a16:creationId xmlns:a16="http://schemas.microsoft.com/office/drawing/2014/main" xmlns="" id="{3441E61F-AA58-4812-8CA1-C6C6A45FC92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" t="5826" r="3548" b="77217"/>
          <a:stretch/>
        </p:blipFill>
        <p:spPr>
          <a:xfrm>
            <a:off x="1972322" y="5054507"/>
            <a:ext cx="8247356" cy="1162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0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806" y="259918"/>
            <a:ext cx="10515600" cy="842238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6.8  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Sorting Arrays</a:t>
            </a:r>
          </a:p>
        </p:txBody>
      </p:sp>
      <p:sp>
        <p:nvSpPr>
          <p:cNvPr id="115715" name="Text Placeholder 2"/>
          <p:cNvSpPr>
            <a:spLocks noGrp="1"/>
          </p:cNvSpPr>
          <p:nvPr>
            <p:ph type="body" idx="1"/>
          </p:nvPr>
        </p:nvSpPr>
        <p:spPr>
          <a:xfrm>
            <a:off x="145741" y="1102156"/>
            <a:ext cx="11874624" cy="4351338"/>
          </a:xfr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The technique is to make </a:t>
            </a:r>
            <a:r>
              <a:rPr lang="en-US" altLang="en-US" sz="2400" u="sng" dirty="0">
                <a:solidFill>
                  <a:srgbClr val="000000"/>
                </a:solidFill>
              </a:rPr>
              <a:t>several passes through the array</a:t>
            </a:r>
            <a:r>
              <a:rPr lang="en-US" altLang="en-US" sz="2400" dirty="0">
                <a:solidFill>
                  <a:srgbClr val="000000"/>
                </a:solidFill>
              </a:rPr>
              <a:t>. </a:t>
            </a:r>
            <a:endParaRPr lang="tr-TR" altLang="en-US" sz="2500" dirty="0">
              <a:solidFill>
                <a:srgbClr val="000000"/>
              </a:solidFill>
            </a:endParaRP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On </a:t>
            </a:r>
            <a:r>
              <a:rPr lang="en-US" altLang="en-US" sz="2500" u="sng" dirty="0">
                <a:solidFill>
                  <a:srgbClr val="000000"/>
                </a:solidFill>
              </a:rPr>
              <a:t>each pa</a:t>
            </a:r>
            <a:r>
              <a:rPr lang="en-US" altLang="en-US" sz="2500" dirty="0">
                <a:solidFill>
                  <a:srgbClr val="000000"/>
                </a:solidFill>
              </a:rPr>
              <a:t>ss, </a:t>
            </a:r>
            <a:r>
              <a:rPr lang="en-US" altLang="en-US" sz="2500" u="sng" dirty="0">
                <a:solidFill>
                  <a:srgbClr val="000000"/>
                </a:solidFill>
              </a:rPr>
              <a:t>successive pairs of element</a:t>
            </a:r>
            <a:r>
              <a:rPr lang="en-US" altLang="en-US" sz="2500" dirty="0">
                <a:solidFill>
                  <a:srgbClr val="000000"/>
                </a:solidFill>
              </a:rPr>
              <a:t>s (element 0 and element 1, then element 1 and element 2, etc.) are </a:t>
            </a:r>
            <a:r>
              <a:rPr lang="en-US" altLang="en-US" sz="2500" b="1" u="sng" dirty="0">
                <a:solidFill>
                  <a:srgbClr val="000000"/>
                </a:solidFill>
              </a:rPr>
              <a:t>compared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If a pair is in </a:t>
            </a:r>
            <a:r>
              <a:rPr lang="en-US" altLang="en-US" sz="2500" u="sng" dirty="0">
                <a:solidFill>
                  <a:srgbClr val="000000"/>
                </a:solidFill>
              </a:rPr>
              <a:t>increasing order</a:t>
            </a:r>
            <a:r>
              <a:rPr lang="en-US" altLang="en-US" sz="2500" dirty="0">
                <a:solidFill>
                  <a:srgbClr val="000000"/>
                </a:solidFill>
              </a:rPr>
              <a:t> (or if the values are identical), we </a:t>
            </a:r>
            <a:r>
              <a:rPr lang="en-US" altLang="en-US" sz="2500" u="sng" dirty="0">
                <a:solidFill>
                  <a:srgbClr val="000000"/>
                </a:solidFill>
              </a:rPr>
              <a:t>leave the values</a:t>
            </a:r>
            <a:r>
              <a:rPr lang="en-US" altLang="en-US" sz="2500" dirty="0">
                <a:solidFill>
                  <a:srgbClr val="000000"/>
                </a:solidFill>
              </a:rPr>
              <a:t> as they are.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If a pair is in </a:t>
            </a:r>
            <a:r>
              <a:rPr lang="en-US" altLang="en-US" sz="2500" u="sng" dirty="0">
                <a:solidFill>
                  <a:srgbClr val="000000"/>
                </a:solidFill>
              </a:rPr>
              <a:t>decreasing order</a:t>
            </a:r>
            <a:r>
              <a:rPr lang="en-US" altLang="en-US" sz="2500" dirty="0">
                <a:solidFill>
                  <a:srgbClr val="000000"/>
                </a:solidFill>
              </a:rPr>
              <a:t>, their values are </a:t>
            </a:r>
            <a:r>
              <a:rPr lang="en-US" altLang="en-US" sz="2500" u="sng" dirty="0">
                <a:solidFill>
                  <a:srgbClr val="000000"/>
                </a:solidFill>
              </a:rPr>
              <a:t>swapped in the array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55</a:t>
            </a:fld>
            <a:endParaRPr lang="en-US" altLang="en-US" dirty="0"/>
          </a:p>
        </p:txBody>
      </p:sp>
      <p:pic>
        <p:nvPicPr>
          <p:cNvPr id="6" name="Picture 1" descr="chtp8_06_Page_51">
            <a:extLst>
              <a:ext uri="{FF2B5EF4-FFF2-40B4-BE49-F238E27FC236}">
                <a16:creationId xmlns:a16="http://schemas.microsoft.com/office/drawing/2014/main" xmlns="" id="{3217EC28-1F7B-49A7-9601-C6905BDBA14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r="15159" b="28285"/>
          <a:stretch/>
        </p:blipFill>
        <p:spPr>
          <a:xfrm>
            <a:off x="2568356" y="3429000"/>
            <a:ext cx="5476254" cy="331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79134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5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652727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17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5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672570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429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877616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883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641" y="214204"/>
            <a:ext cx="10515600" cy="611419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6.8  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Sorting Arrays</a:t>
            </a:r>
          </a:p>
        </p:txBody>
      </p:sp>
      <p:sp>
        <p:nvSpPr>
          <p:cNvPr id="119811" name="Text Placeholder 2"/>
          <p:cNvSpPr>
            <a:spLocks noGrp="1"/>
          </p:cNvSpPr>
          <p:nvPr>
            <p:ph type="body" idx="1"/>
          </p:nvPr>
        </p:nvSpPr>
        <p:spPr>
          <a:xfrm>
            <a:off x="225640" y="911224"/>
            <a:ext cx="11865745" cy="5640495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</a:rPr>
              <a:t>First the program </a:t>
            </a:r>
            <a:r>
              <a:rPr lang="en-US" altLang="en-US" sz="3200" u="sng" dirty="0">
                <a:solidFill>
                  <a:srgbClr val="000000"/>
                </a:solidFill>
              </a:rPr>
              <a:t>compares</a:t>
            </a:r>
            <a:r>
              <a:rPr lang="en-US" altLang="en-US" sz="3200" dirty="0">
                <a:solidFill>
                  <a:srgbClr val="000000"/>
                </a:solidFill>
              </a:rPr>
              <a:t> 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a[0]</a:t>
            </a:r>
            <a:r>
              <a:rPr lang="en-US" altLang="en-US" sz="3200" dirty="0">
                <a:solidFill>
                  <a:srgbClr val="000000"/>
                </a:solidFill>
              </a:rPr>
              <a:t> to 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a[1]</a:t>
            </a:r>
            <a:r>
              <a:rPr lang="en-US" altLang="en-US" sz="3200" dirty="0">
                <a:solidFill>
                  <a:srgbClr val="000000"/>
                </a:solidFill>
              </a:rPr>
              <a:t>, </a:t>
            </a:r>
            <a:endParaRPr lang="tr-TR" altLang="en-US" sz="3200" dirty="0">
              <a:solidFill>
                <a:srgbClr val="000000"/>
              </a:solidFill>
            </a:endParaRPr>
          </a:p>
          <a:p>
            <a:pPr lvl="1" algn="just"/>
            <a:r>
              <a:rPr lang="en-US" altLang="en-US" sz="3200" dirty="0">
                <a:solidFill>
                  <a:srgbClr val="000000"/>
                </a:solidFill>
              </a:rPr>
              <a:t>then 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a[1]</a:t>
            </a:r>
            <a:r>
              <a:rPr lang="en-US" altLang="en-US" sz="3200" dirty="0">
                <a:solidFill>
                  <a:srgbClr val="000000"/>
                </a:solidFill>
              </a:rPr>
              <a:t> to 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a[2]</a:t>
            </a:r>
            <a:r>
              <a:rPr lang="en-US" altLang="en-US" sz="3200" dirty="0">
                <a:solidFill>
                  <a:srgbClr val="000000"/>
                </a:solidFill>
              </a:rPr>
              <a:t>, </a:t>
            </a:r>
            <a:endParaRPr lang="tr-TR" altLang="en-US" sz="3200" dirty="0">
              <a:solidFill>
                <a:srgbClr val="000000"/>
              </a:solidFill>
            </a:endParaRPr>
          </a:p>
          <a:p>
            <a:pPr lvl="1" algn="just"/>
            <a:r>
              <a:rPr lang="en-US" altLang="en-US" sz="3200" dirty="0">
                <a:solidFill>
                  <a:srgbClr val="000000"/>
                </a:solidFill>
              </a:rPr>
              <a:t>then 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a[2]</a:t>
            </a:r>
            <a:r>
              <a:rPr lang="en-US" altLang="en-US" sz="3200" dirty="0">
                <a:solidFill>
                  <a:srgbClr val="000000"/>
                </a:solidFill>
              </a:rPr>
              <a:t> to 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a[3]</a:t>
            </a:r>
            <a:r>
              <a:rPr lang="en-US" altLang="en-US" sz="3200" dirty="0">
                <a:solidFill>
                  <a:srgbClr val="000000"/>
                </a:solidFill>
              </a:rPr>
              <a:t>, </a:t>
            </a:r>
            <a:endParaRPr lang="tr-TR" altLang="en-US" sz="3200" dirty="0">
              <a:solidFill>
                <a:srgbClr val="000000"/>
              </a:solidFill>
            </a:endParaRPr>
          </a:p>
          <a:p>
            <a:pPr lvl="1" algn="just"/>
            <a:r>
              <a:rPr lang="en-US" altLang="en-US" sz="3200" dirty="0">
                <a:solidFill>
                  <a:srgbClr val="000000"/>
                </a:solidFill>
              </a:rPr>
              <a:t>and so on </a:t>
            </a:r>
            <a:r>
              <a:rPr lang="en-US" altLang="en-US" sz="3200" u="sng" dirty="0">
                <a:solidFill>
                  <a:srgbClr val="000000"/>
                </a:solidFill>
              </a:rPr>
              <a:t>until it completes the pass by comparing</a:t>
            </a:r>
            <a:r>
              <a:rPr lang="en-US" altLang="en-US" sz="3200" dirty="0">
                <a:solidFill>
                  <a:srgbClr val="000000"/>
                </a:solidFill>
              </a:rPr>
              <a:t> 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a[8]</a:t>
            </a:r>
            <a:r>
              <a:rPr lang="en-US" altLang="en-US" sz="3200" dirty="0">
                <a:solidFill>
                  <a:srgbClr val="000000"/>
                </a:solidFill>
              </a:rPr>
              <a:t> to 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a[9]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</a:rPr>
              <a:t>Although there are 10 elements, </a:t>
            </a:r>
            <a:r>
              <a:rPr lang="en-US" altLang="en-US" sz="3200" u="sng" dirty="0">
                <a:solidFill>
                  <a:srgbClr val="000000"/>
                </a:solidFill>
              </a:rPr>
              <a:t>only </a:t>
            </a:r>
            <a:r>
              <a:rPr lang="en-US" altLang="en-US" sz="3200" b="1" u="sng" dirty="0">
                <a:solidFill>
                  <a:srgbClr val="000000"/>
                </a:solidFill>
              </a:rPr>
              <a:t>nine comparisons</a:t>
            </a:r>
            <a:r>
              <a:rPr lang="en-US" altLang="en-US" sz="3200" u="sng" dirty="0">
                <a:solidFill>
                  <a:srgbClr val="000000"/>
                </a:solidFill>
              </a:rPr>
              <a:t> are performed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</a:rPr>
              <a:t>Because of the way the </a:t>
            </a:r>
            <a:r>
              <a:rPr lang="en-US" altLang="en-US" sz="3200" u="sng" dirty="0">
                <a:solidFill>
                  <a:srgbClr val="000000"/>
                </a:solidFill>
              </a:rPr>
              <a:t>successive comparisons</a:t>
            </a:r>
            <a:r>
              <a:rPr lang="en-US" altLang="en-US" sz="3200" dirty="0">
                <a:solidFill>
                  <a:srgbClr val="000000"/>
                </a:solidFill>
              </a:rPr>
              <a:t> are made, </a:t>
            </a:r>
            <a:endParaRPr lang="tr-TR" altLang="en-US" sz="3200" dirty="0">
              <a:solidFill>
                <a:srgbClr val="000000"/>
              </a:solidFill>
            </a:endParaRPr>
          </a:p>
          <a:p>
            <a:pPr lvl="1" algn="just"/>
            <a:r>
              <a:rPr lang="en-US" altLang="en-US" sz="3200" dirty="0">
                <a:solidFill>
                  <a:srgbClr val="000000"/>
                </a:solidFill>
              </a:rPr>
              <a:t>a </a:t>
            </a:r>
            <a:r>
              <a:rPr lang="en-US" altLang="en-US" sz="3200" u="sng" dirty="0">
                <a:solidFill>
                  <a:srgbClr val="000000"/>
                </a:solidFill>
              </a:rPr>
              <a:t>large value</a:t>
            </a:r>
            <a:r>
              <a:rPr lang="en-US" altLang="en-US" sz="3200" dirty="0">
                <a:solidFill>
                  <a:srgbClr val="000000"/>
                </a:solidFill>
              </a:rPr>
              <a:t> may </a:t>
            </a:r>
            <a:r>
              <a:rPr lang="en-US" altLang="en-US" sz="3200" u="sng" dirty="0">
                <a:solidFill>
                  <a:srgbClr val="000000"/>
                </a:solidFill>
              </a:rPr>
              <a:t>move down</a:t>
            </a:r>
            <a:r>
              <a:rPr lang="en-US" altLang="en-US" sz="3200" dirty="0">
                <a:solidFill>
                  <a:srgbClr val="000000"/>
                </a:solidFill>
              </a:rPr>
              <a:t> the array </a:t>
            </a:r>
            <a:r>
              <a:rPr lang="en-US" altLang="en-US" sz="3200" u="sng" dirty="0">
                <a:solidFill>
                  <a:srgbClr val="000000"/>
                </a:solidFill>
              </a:rPr>
              <a:t>many positions on a single pass</a:t>
            </a:r>
            <a:r>
              <a:rPr lang="en-US" altLang="en-US" sz="3200" dirty="0">
                <a:solidFill>
                  <a:srgbClr val="000000"/>
                </a:solidFill>
              </a:rPr>
              <a:t>, </a:t>
            </a:r>
            <a:endParaRPr lang="tr-TR" altLang="en-US" sz="3200" dirty="0">
              <a:solidFill>
                <a:srgbClr val="000000"/>
              </a:solidFill>
            </a:endParaRPr>
          </a:p>
          <a:p>
            <a:pPr lvl="1" algn="just"/>
            <a:r>
              <a:rPr lang="en-US" altLang="en-US" sz="3200" dirty="0">
                <a:solidFill>
                  <a:srgbClr val="000000"/>
                </a:solidFill>
              </a:rPr>
              <a:t>but a </a:t>
            </a:r>
            <a:r>
              <a:rPr lang="en-US" altLang="en-US" sz="3200" u="sng" dirty="0">
                <a:solidFill>
                  <a:srgbClr val="000000"/>
                </a:solidFill>
              </a:rPr>
              <a:t>small value</a:t>
            </a:r>
            <a:r>
              <a:rPr lang="en-US" altLang="en-US" sz="3200" dirty="0">
                <a:solidFill>
                  <a:srgbClr val="000000"/>
                </a:solidFill>
              </a:rPr>
              <a:t> may </a:t>
            </a:r>
            <a:r>
              <a:rPr lang="en-US" altLang="en-US" sz="3200" u="sng" dirty="0">
                <a:solidFill>
                  <a:srgbClr val="000000"/>
                </a:solidFill>
              </a:rPr>
              <a:t>move up only one position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118788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59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570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35" y="105818"/>
            <a:ext cx="10515600" cy="658457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Arrays (Cont.)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>
          <a:xfrm>
            <a:off x="155812" y="802041"/>
            <a:ext cx="11867866" cy="2555307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</a:rPr>
              <a:t>The </a:t>
            </a:r>
            <a:r>
              <a:rPr lang="tr-TR" altLang="en-US" sz="2400" u="sng" dirty="0">
                <a:solidFill>
                  <a:srgbClr val="000000"/>
                </a:solidFill>
              </a:rPr>
              <a:t>square </a:t>
            </a:r>
            <a:r>
              <a:rPr lang="en-US" altLang="en-US" sz="2400" u="sng" dirty="0">
                <a:solidFill>
                  <a:srgbClr val="000000"/>
                </a:solidFill>
              </a:rPr>
              <a:t>brackets</a:t>
            </a:r>
            <a:r>
              <a:rPr lang="en-US" altLang="en-US" sz="2400" dirty="0">
                <a:solidFill>
                  <a:srgbClr val="000000"/>
                </a:solidFill>
              </a:rPr>
              <a:t> used to </a:t>
            </a:r>
            <a:r>
              <a:rPr lang="en-US" altLang="en-US" sz="2400" u="sng" dirty="0">
                <a:solidFill>
                  <a:srgbClr val="000000"/>
                </a:solidFill>
              </a:rPr>
              <a:t>enclose the index of an array</a:t>
            </a:r>
            <a:r>
              <a:rPr lang="en-US" altLang="en-US" sz="2400" dirty="0">
                <a:solidFill>
                  <a:srgbClr val="000000"/>
                </a:solidFill>
              </a:rPr>
              <a:t> are actually considered to be an </a:t>
            </a:r>
            <a:r>
              <a:rPr lang="en-US" altLang="en-US" sz="2400" u="sng" dirty="0">
                <a:solidFill>
                  <a:srgbClr val="000000"/>
                </a:solidFill>
              </a:rPr>
              <a:t>operator in C</a:t>
            </a:r>
            <a:r>
              <a:rPr lang="en-US" altLang="en-US" sz="24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</a:rPr>
              <a:t>They have the </a:t>
            </a:r>
            <a:r>
              <a:rPr lang="en-US" altLang="en-US" sz="2400" u="sng" dirty="0">
                <a:solidFill>
                  <a:srgbClr val="000000"/>
                </a:solidFill>
              </a:rPr>
              <a:t>same level of precedence as the function call operator</a:t>
            </a:r>
            <a:r>
              <a:rPr lang="en-US" altLang="en-US" sz="2400" dirty="0">
                <a:solidFill>
                  <a:srgbClr val="000000"/>
                </a:solidFill>
              </a:rPr>
              <a:t> (i.e., the </a:t>
            </a:r>
            <a:r>
              <a:rPr lang="en-US" altLang="en-US" sz="2400" b="1" dirty="0">
                <a:solidFill>
                  <a:srgbClr val="000000"/>
                </a:solidFill>
              </a:rPr>
              <a:t>parentheses</a:t>
            </a:r>
            <a:r>
              <a:rPr lang="en-US" altLang="en-US" sz="2400" dirty="0">
                <a:solidFill>
                  <a:srgbClr val="000000"/>
                </a:solidFill>
              </a:rPr>
              <a:t> that are </a:t>
            </a:r>
            <a:r>
              <a:rPr lang="en-US" altLang="en-US" sz="2400" u="sng" dirty="0">
                <a:solidFill>
                  <a:srgbClr val="000000"/>
                </a:solidFill>
              </a:rPr>
              <a:t>placed after a function name</a:t>
            </a:r>
            <a:r>
              <a:rPr lang="en-US" altLang="en-US" sz="2400" dirty="0">
                <a:solidFill>
                  <a:srgbClr val="000000"/>
                </a:solidFill>
              </a:rPr>
              <a:t> to call that function). </a:t>
            </a: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</a:rPr>
              <a:t>Figure 6.2 shows the </a:t>
            </a:r>
            <a:r>
              <a:rPr lang="en-US" altLang="en-US" sz="2400" u="sng" dirty="0">
                <a:solidFill>
                  <a:srgbClr val="000000"/>
                </a:solidFill>
              </a:rPr>
              <a:t>precedence and associativity of the operators</a:t>
            </a:r>
            <a:r>
              <a:rPr lang="en-US" altLang="en-US" sz="2400" dirty="0">
                <a:solidFill>
                  <a:srgbClr val="000000"/>
                </a:solidFill>
              </a:rPr>
              <a:t> introduced to this point in the text.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pic>
        <p:nvPicPr>
          <p:cNvPr id="6" name="Picture 5" descr="chtp8_06_Page_06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8" t="6965" r="8731" b="27562"/>
          <a:stretch/>
        </p:blipFill>
        <p:spPr>
          <a:xfrm>
            <a:off x="2552132" y="2844192"/>
            <a:ext cx="6417755" cy="3931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87047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41" y="136524"/>
            <a:ext cx="10515600" cy="717951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6.8  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Sorting Arrays</a:t>
            </a:r>
          </a:p>
        </p:txBody>
      </p:sp>
      <p:sp>
        <p:nvSpPr>
          <p:cNvPr id="120835" name="Text Placeholder 2"/>
          <p:cNvSpPr>
            <a:spLocks noGrp="1"/>
          </p:cNvSpPr>
          <p:nvPr>
            <p:ph type="body" idx="1"/>
          </p:nvPr>
        </p:nvSpPr>
        <p:spPr>
          <a:xfrm>
            <a:off x="145741" y="854474"/>
            <a:ext cx="11900518" cy="5599591"/>
          </a:xfrm>
        </p:spPr>
        <p:txBody>
          <a:bodyPr>
            <a:normAutofit/>
          </a:bodyPr>
          <a:lstStyle/>
          <a:p>
            <a:pPr algn="just"/>
            <a:r>
              <a:rPr lang="en-US" altLang="en-US" sz="3200" dirty="0">
                <a:solidFill>
                  <a:srgbClr val="000000"/>
                </a:solidFill>
              </a:rPr>
              <a:t>On the </a:t>
            </a:r>
            <a:r>
              <a:rPr lang="en-US" altLang="en-US" sz="3200" u="sng" dirty="0">
                <a:solidFill>
                  <a:srgbClr val="000000"/>
                </a:solidFill>
              </a:rPr>
              <a:t>first pass</a:t>
            </a:r>
            <a:r>
              <a:rPr lang="en-US" altLang="en-US" sz="3200" dirty="0">
                <a:solidFill>
                  <a:srgbClr val="000000"/>
                </a:solidFill>
              </a:rPr>
              <a:t>, the </a:t>
            </a:r>
            <a:r>
              <a:rPr lang="en-US" altLang="en-US" sz="3200" u="sng" dirty="0">
                <a:solidFill>
                  <a:srgbClr val="000000"/>
                </a:solidFill>
              </a:rPr>
              <a:t>largest value is guaranteed to sink to the bottom element</a:t>
            </a:r>
            <a:r>
              <a:rPr lang="en-US" altLang="en-US" sz="3200" dirty="0">
                <a:solidFill>
                  <a:srgbClr val="000000"/>
                </a:solidFill>
              </a:rPr>
              <a:t> of the array, 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a[9]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  <a:endParaRPr lang="tr-TR" altLang="en-US" sz="3200" dirty="0">
              <a:solidFill>
                <a:srgbClr val="000000"/>
              </a:solidFill>
            </a:endParaRPr>
          </a:p>
          <a:p>
            <a:pPr algn="just" eaLnBrk="1" hangingPunct="1"/>
            <a:r>
              <a:rPr lang="en-US" altLang="en-US" sz="3200" dirty="0">
                <a:solidFill>
                  <a:srgbClr val="000000"/>
                </a:solidFill>
              </a:rPr>
              <a:t>On the </a:t>
            </a:r>
            <a:r>
              <a:rPr lang="en-US" altLang="en-US" sz="3200" u="sng" dirty="0">
                <a:solidFill>
                  <a:srgbClr val="000000"/>
                </a:solidFill>
              </a:rPr>
              <a:t>second pass</a:t>
            </a:r>
            <a:r>
              <a:rPr lang="en-US" altLang="en-US" sz="3200" dirty="0">
                <a:solidFill>
                  <a:srgbClr val="000000"/>
                </a:solidFill>
              </a:rPr>
              <a:t>, the </a:t>
            </a:r>
            <a:r>
              <a:rPr lang="en-US" altLang="en-US" sz="3200" u="sng" dirty="0">
                <a:solidFill>
                  <a:srgbClr val="000000"/>
                </a:solidFill>
              </a:rPr>
              <a:t>second-largest value is guaranteed to sink to </a:t>
            </a:r>
            <a:r>
              <a:rPr lang="en-US" altLang="en-US" sz="3200" u="sng" dirty="0">
                <a:solidFill>
                  <a:srgbClr val="000000"/>
                </a:solidFill>
                <a:latin typeface="Consolas" panose="020B0609020204030204" pitchFamily="49" charset="0"/>
              </a:rPr>
              <a:t>a[8]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sz="3200" dirty="0">
                <a:solidFill>
                  <a:srgbClr val="000000"/>
                </a:solidFill>
              </a:rPr>
              <a:t>On the </a:t>
            </a:r>
            <a:r>
              <a:rPr lang="en-US" altLang="en-US" sz="3200" u="sng" dirty="0">
                <a:solidFill>
                  <a:srgbClr val="000000"/>
                </a:solidFill>
              </a:rPr>
              <a:t>ninth pass</a:t>
            </a:r>
            <a:r>
              <a:rPr lang="en-US" altLang="en-US" sz="3200" dirty="0">
                <a:solidFill>
                  <a:srgbClr val="000000"/>
                </a:solidFill>
              </a:rPr>
              <a:t>, the </a:t>
            </a:r>
            <a:r>
              <a:rPr lang="en-US" altLang="en-US" sz="3200" u="sng" dirty="0">
                <a:solidFill>
                  <a:srgbClr val="000000"/>
                </a:solidFill>
              </a:rPr>
              <a:t>ninth-largest value sinks to </a:t>
            </a:r>
            <a:r>
              <a:rPr lang="en-US" altLang="en-US" sz="3200" u="sng" dirty="0">
                <a:solidFill>
                  <a:srgbClr val="000000"/>
                </a:solidFill>
                <a:latin typeface="Consolas" panose="020B0609020204030204" pitchFamily="49" charset="0"/>
              </a:rPr>
              <a:t>a[1]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sz="3200" dirty="0">
                <a:solidFill>
                  <a:srgbClr val="000000"/>
                </a:solidFill>
              </a:rPr>
              <a:t>This leaves the </a:t>
            </a:r>
            <a:r>
              <a:rPr lang="en-US" altLang="en-US" sz="3200" u="sng" dirty="0">
                <a:solidFill>
                  <a:srgbClr val="000000"/>
                </a:solidFill>
              </a:rPr>
              <a:t>smallest value in </a:t>
            </a:r>
            <a:r>
              <a:rPr lang="en-US" altLang="en-US" sz="3200" u="sng" dirty="0">
                <a:solidFill>
                  <a:srgbClr val="000000"/>
                </a:solidFill>
                <a:latin typeface="Consolas" panose="020B0609020204030204" pitchFamily="49" charset="0"/>
              </a:rPr>
              <a:t>a[0]</a:t>
            </a:r>
            <a:r>
              <a:rPr lang="en-US" altLang="en-US" sz="3200" dirty="0">
                <a:solidFill>
                  <a:srgbClr val="000000"/>
                </a:solidFill>
              </a:rPr>
              <a:t>, </a:t>
            </a:r>
            <a:endParaRPr lang="tr-TR" altLang="en-US" sz="3200" dirty="0">
              <a:solidFill>
                <a:srgbClr val="000000"/>
              </a:solidFill>
            </a:endParaRPr>
          </a:p>
          <a:p>
            <a:pPr lvl="1" algn="just"/>
            <a:r>
              <a:rPr lang="en-US" altLang="en-US" sz="3200" dirty="0">
                <a:solidFill>
                  <a:srgbClr val="000000"/>
                </a:solidFill>
              </a:rPr>
              <a:t>so </a:t>
            </a:r>
            <a:r>
              <a:rPr lang="en-US" altLang="en-US" sz="3200" b="1" u="sng" dirty="0">
                <a:solidFill>
                  <a:srgbClr val="000000"/>
                </a:solidFill>
              </a:rPr>
              <a:t>only </a:t>
            </a:r>
            <a:r>
              <a:rPr lang="en-US" altLang="en-US" sz="3200" b="1" i="1" u="sng" dirty="0">
                <a:solidFill>
                  <a:srgbClr val="000000"/>
                </a:solidFill>
              </a:rPr>
              <a:t>nine</a:t>
            </a:r>
            <a:r>
              <a:rPr lang="en-US" altLang="en-US" sz="3200" b="1" u="sng" dirty="0">
                <a:solidFill>
                  <a:srgbClr val="000000"/>
                </a:solidFill>
              </a:rPr>
              <a:t> passes</a:t>
            </a:r>
            <a:r>
              <a:rPr lang="en-US" altLang="en-US" sz="3200" u="sng" dirty="0">
                <a:solidFill>
                  <a:srgbClr val="000000"/>
                </a:solidFill>
              </a:rPr>
              <a:t> of the array are needed to sort the array</a:t>
            </a:r>
            <a:r>
              <a:rPr lang="en-US" altLang="en-US" sz="3200" dirty="0">
                <a:solidFill>
                  <a:srgbClr val="000000"/>
                </a:solidFill>
              </a:rPr>
              <a:t>, even though there are </a:t>
            </a:r>
            <a:r>
              <a:rPr lang="en-US" altLang="en-US" sz="3200" i="1" u="sng" dirty="0">
                <a:solidFill>
                  <a:srgbClr val="000000"/>
                </a:solidFill>
              </a:rPr>
              <a:t>ten</a:t>
            </a:r>
            <a:r>
              <a:rPr lang="en-US" altLang="en-US" sz="3200" u="sng" dirty="0">
                <a:solidFill>
                  <a:srgbClr val="000000"/>
                </a:solidFill>
              </a:rPr>
              <a:t> elements</a:t>
            </a:r>
            <a:r>
              <a:rPr lang="en-US" altLang="en-US" sz="32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sz="3200" dirty="0">
                <a:solidFill>
                  <a:srgbClr val="000000"/>
                </a:solidFill>
              </a:rPr>
              <a:t>The sorting is performed by the </a:t>
            </a:r>
            <a:r>
              <a:rPr lang="en-US" altLang="en-US" sz="3200" u="sng" dirty="0">
                <a:solidFill>
                  <a:srgbClr val="000000"/>
                </a:solidFill>
              </a:rPr>
              <a:t>nested </a:t>
            </a:r>
            <a:r>
              <a:rPr lang="en-US" altLang="en-US" sz="3200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3200" u="sng" dirty="0">
                <a:solidFill>
                  <a:srgbClr val="000000"/>
                </a:solidFill>
              </a:rPr>
              <a:t> loops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119812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60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530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640" y="136524"/>
            <a:ext cx="10515600" cy="646929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6.8  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Sorting Arrays</a:t>
            </a:r>
          </a:p>
        </p:txBody>
      </p:sp>
      <p:sp>
        <p:nvSpPr>
          <p:cNvPr id="121859" name="Text Placeholder 2"/>
          <p:cNvSpPr>
            <a:spLocks noGrp="1"/>
          </p:cNvSpPr>
          <p:nvPr>
            <p:ph type="body" idx="1"/>
          </p:nvPr>
        </p:nvSpPr>
        <p:spPr>
          <a:xfrm>
            <a:off x="225640" y="866837"/>
            <a:ext cx="11714826" cy="5854638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</a:rPr>
              <a:t>If a </a:t>
            </a:r>
            <a:r>
              <a:rPr lang="en-US" altLang="en-US" sz="2600" u="sng" dirty="0">
                <a:solidFill>
                  <a:srgbClr val="000000"/>
                </a:solidFill>
              </a:rPr>
              <a:t>swap is necessary</a:t>
            </a:r>
            <a:r>
              <a:rPr lang="en-US" altLang="en-US" sz="2600" dirty="0">
                <a:solidFill>
                  <a:srgbClr val="000000"/>
                </a:solidFill>
              </a:rPr>
              <a:t>, it’s performed by the </a:t>
            </a:r>
            <a:r>
              <a:rPr lang="en-US" altLang="en-US" sz="2600" u="sng" dirty="0">
                <a:solidFill>
                  <a:srgbClr val="000000"/>
                </a:solidFill>
              </a:rPr>
              <a:t>three assignments</a:t>
            </a:r>
          </a:p>
          <a:p>
            <a:pPr marL="914400" lvl="2" indent="0" eaLnBrk="1" hangingPunct="1">
              <a:buNone/>
            </a:pP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hold = a[</a:t>
            </a:r>
            <a:r>
              <a:rPr lang="en-US" alt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b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a[</a:t>
            </a:r>
            <a:r>
              <a:rPr lang="en-US" alt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] = a[</a:t>
            </a:r>
            <a:r>
              <a:rPr lang="en-US" alt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en-US" sz="26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b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a[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en-US" sz="26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] = hold;</a:t>
            </a:r>
          </a:p>
          <a:p>
            <a:pPr algn="just" eaLnBrk="1" hangingPunct="1">
              <a:buFont typeface="Wingdings 3" panose="05040102010807070707" pitchFamily="18" charset="2"/>
              <a:buNone/>
            </a:pPr>
            <a:r>
              <a:rPr lang="en-US" altLang="en-US" sz="2600" dirty="0">
                <a:solidFill>
                  <a:srgbClr val="000000"/>
                </a:solidFill>
              </a:rPr>
              <a:t>	where the extra variable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hold</a:t>
            </a:r>
            <a:r>
              <a:rPr lang="en-US" altLang="en-US" sz="2600" dirty="0">
                <a:solidFill>
                  <a:srgbClr val="000000"/>
                </a:solidFill>
              </a:rPr>
              <a:t> </a:t>
            </a:r>
            <a:r>
              <a:rPr lang="en-US" altLang="en-US" sz="2600" u="sng" dirty="0">
                <a:solidFill>
                  <a:srgbClr val="000000"/>
                </a:solidFill>
              </a:rPr>
              <a:t>temporarily stores one of the two values being swapped</a:t>
            </a:r>
            <a:r>
              <a:rPr lang="en-US" altLang="en-US" sz="26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</a:rPr>
              <a:t>The swap </a:t>
            </a:r>
            <a:r>
              <a:rPr lang="en-US" altLang="en-US" sz="2600" u="sng" dirty="0">
                <a:solidFill>
                  <a:srgbClr val="000000"/>
                </a:solidFill>
              </a:rPr>
              <a:t>cannot be performed</a:t>
            </a:r>
            <a:r>
              <a:rPr lang="en-US" altLang="en-US" sz="2600" dirty="0">
                <a:solidFill>
                  <a:srgbClr val="000000"/>
                </a:solidFill>
              </a:rPr>
              <a:t> with </a:t>
            </a:r>
            <a:r>
              <a:rPr lang="en-US" altLang="en-US" sz="2600" u="sng" dirty="0">
                <a:solidFill>
                  <a:srgbClr val="000000"/>
                </a:solidFill>
              </a:rPr>
              <a:t>only the two assignments</a:t>
            </a:r>
          </a:p>
          <a:p>
            <a:pPr marL="914400" lvl="2" indent="0" eaLnBrk="1" hangingPunct="1">
              <a:buNone/>
            </a:pP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a[i] = a[i + </a:t>
            </a:r>
            <a:r>
              <a:rPr lang="en-US" altLang="en-US" sz="26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b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a[i + </a:t>
            </a:r>
            <a:r>
              <a:rPr lang="en-US" altLang="en-US" sz="26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] = a[i];</a:t>
            </a:r>
            <a:endParaRPr lang="tr-TR" altLang="en-US" sz="2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altLang="en-US" sz="2600" dirty="0">
                <a:solidFill>
                  <a:srgbClr val="000000"/>
                </a:solidFill>
              </a:rPr>
              <a:t>If, for example,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a[i]</a:t>
            </a:r>
            <a:r>
              <a:rPr lang="en-US" altLang="en-US" sz="2600" dirty="0">
                <a:solidFill>
                  <a:srgbClr val="000000"/>
                </a:solidFill>
              </a:rPr>
              <a:t> is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7</a:t>
            </a:r>
            <a:r>
              <a:rPr lang="en-US" altLang="en-US" sz="2600" dirty="0">
                <a:solidFill>
                  <a:srgbClr val="000000"/>
                </a:solidFill>
              </a:rPr>
              <a:t> and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a[i</a:t>
            </a:r>
            <a:r>
              <a:rPr lang="en-US" altLang="en-US" sz="2600" dirty="0">
                <a:solidFill>
                  <a:srgbClr val="000000"/>
                </a:solidFill>
              </a:rPr>
              <a:t>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en-US" sz="2600" dirty="0">
                <a:solidFill>
                  <a:srgbClr val="000000"/>
                </a:solidFill>
              </a:rPr>
              <a:t>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1]</a:t>
            </a:r>
            <a:r>
              <a:rPr lang="en-US" altLang="en-US" sz="2600" dirty="0">
                <a:solidFill>
                  <a:srgbClr val="000000"/>
                </a:solidFill>
              </a:rPr>
              <a:t> is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US" altLang="en-US" sz="2600" dirty="0">
                <a:solidFill>
                  <a:srgbClr val="000000"/>
                </a:solidFill>
              </a:rPr>
              <a:t>, after the first assignment </a:t>
            </a:r>
            <a:r>
              <a:rPr lang="en-US" altLang="en-US" sz="2600" u="sng" dirty="0">
                <a:solidFill>
                  <a:srgbClr val="000000"/>
                </a:solidFill>
              </a:rPr>
              <a:t>both values will be </a:t>
            </a:r>
            <a:r>
              <a:rPr lang="en-US" alt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US" altLang="en-US" sz="2600" dirty="0">
                <a:solidFill>
                  <a:srgbClr val="000000"/>
                </a:solidFill>
              </a:rPr>
              <a:t> and the </a:t>
            </a:r>
            <a:r>
              <a:rPr lang="en-US" altLang="en-US" sz="2600" u="sng" dirty="0">
                <a:solidFill>
                  <a:srgbClr val="000000"/>
                </a:solidFill>
              </a:rPr>
              <a:t>value </a:t>
            </a:r>
            <a:r>
              <a:rPr lang="en-US" alt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7</a:t>
            </a:r>
            <a:r>
              <a:rPr lang="en-US" altLang="en-US" sz="2600" u="sng" dirty="0">
                <a:solidFill>
                  <a:srgbClr val="000000"/>
                </a:solidFill>
              </a:rPr>
              <a:t> will be </a:t>
            </a:r>
            <a:r>
              <a:rPr lang="en-US" altLang="en-US" sz="2600" b="1" u="sng" dirty="0">
                <a:solidFill>
                  <a:srgbClr val="000000"/>
                </a:solidFill>
              </a:rPr>
              <a:t>lost</a:t>
            </a:r>
            <a:r>
              <a:rPr lang="en-US" altLang="en-US" sz="2600" dirty="0">
                <a:solidFill>
                  <a:srgbClr val="000000"/>
                </a:solidFill>
              </a:rPr>
              <a:t>—hence the need for the </a:t>
            </a:r>
            <a:r>
              <a:rPr lang="en-US" altLang="en-US" sz="2600" u="sng" dirty="0">
                <a:solidFill>
                  <a:srgbClr val="000000"/>
                </a:solidFill>
              </a:rPr>
              <a:t>extra variable </a:t>
            </a:r>
            <a:r>
              <a:rPr lang="en-US" alt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hold</a:t>
            </a:r>
            <a:r>
              <a:rPr lang="en-US" altLang="en-US" sz="2600" dirty="0">
                <a:solidFill>
                  <a:srgbClr val="000000"/>
                </a:solidFill>
              </a:rPr>
              <a:t>.</a:t>
            </a:r>
          </a:p>
          <a:p>
            <a:pPr algn="just"/>
            <a:r>
              <a:rPr lang="en-US" altLang="en-US" sz="2600" dirty="0">
                <a:solidFill>
                  <a:srgbClr val="000000"/>
                </a:solidFill>
              </a:rPr>
              <a:t>The chief virtue of the bubble sort is that it’s easy to program. However, it </a:t>
            </a:r>
            <a:r>
              <a:rPr lang="en-US" altLang="en-US" sz="2600" u="sng" dirty="0">
                <a:solidFill>
                  <a:srgbClr val="000000"/>
                </a:solidFill>
              </a:rPr>
              <a:t>runs slowly</a:t>
            </a:r>
            <a:r>
              <a:rPr lang="en-US" altLang="en-US" sz="2600" dirty="0">
                <a:solidFill>
                  <a:srgbClr val="000000"/>
                </a:solidFill>
              </a:rPr>
              <a:t> because every exchange moves an element only one position closer to its final destination. </a:t>
            </a:r>
          </a:p>
          <a:p>
            <a:pPr algn="just"/>
            <a:r>
              <a:rPr lang="en-US" altLang="en-US" sz="2600" dirty="0">
                <a:solidFill>
                  <a:srgbClr val="000000"/>
                </a:solidFill>
              </a:rPr>
              <a:t>This becomes apparent when sorting large arrays. </a:t>
            </a:r>
          </a:p>
          <a:p>
            <a:pPr marL="914400" lvl="2" indent="0" eaLnBrk="1" hangingPunct="1">
              <a:buNone/>
            </a:pPr>
            <a:endParaRPr lang="tr-TR" alt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61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53865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708" y="319596"/>
            <a:ext cx="11496583" cy="36144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6.9  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Case Study: Computing Mean, Median and Mode Using Arrays</a:t>
            </a:r>
          </a:p>
        </p:txBody>
      </p:sp>
      <p:sp>
        <p:nvSpPr>
          <p:cNvPr id="123907" name="Text Placeholder 2"/>
          <p:cNvSpPr>
            <a:spLocks noGrp="1"/>
          </p:cNvSpPr>
          <p:nvPr>
            <p:ph type="body" idx="1"/>
          </p:nvPr>
        </p:nvSpPr>
        <p:spPr>
          <a:xfrm>
            <a:off x="347708" y="1102379"/>
            <a:ext cx="11681535" cy="4832628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Computers are commonly used for </a:t>
            </a:r>
            <a:r>
              <a:rPr lang="en-US" altLang="en-US" dirty="0">
                <a:solidFill>
                  <a:srgbClr val="0000FF"/>
                </a:solidFill>
              </a:rPr>
              <a:t>survey data analysis</a:t>
            </a:r>
            <a:r>
              <a:rPr lang="tr-TR" altLang="en-US" dirty="0">
                <a:solidFill>
                  <a:srgbClr val="0000FF"/>
                </a:solidFill>
              </a:rPr>
              <a:t>;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endParaRPr lang="tr-TR" altLang="en-US" dirty="0">
              <a:solidFill>
                <a:srgbClr val="000000"/>
              </a:solidFill>
            </a:endParaRPr>
          </a:p>
          <a:p>
            <a:pPr lvl="1" algn="just"/>
            <a:r>
              <a:rPr lang="en-US" altLang="en-US" sz="2800" dirty="0">
                <a:solidFill>
                  <a:srgbClr val="000000"/>
                </a:solidFill>
              </a:rPr>
              <a:t>to compile </a:t>
            </a:r>
            <a:endParaRPr lang="tr-TR" altLang="en-US" sz="2800" dirty="0">
              <a:solidFill>
                <a:srgbClr val="000000"/>
              </a:solidFill>
            </a:endParaRPr>
          </a:p>
          <a:p>
            <a:pPr lvl="1" algn="just"/>
            <a:r>
              <a:rPr lang="en-US" altLang="en-US" sz="2800" dirty="0">
                <a:solidFill>
                  <a:srgbClr val="000000"/>
                </a:solidFill>
              </a:rPr>
              <a:t>and analyze the results of surveys and opinion polls.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Figure 6.16 uses array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u="sng" dirty="0">
                <a:solidFill>
                  <a:srgbClr val="000000"/>
                </a:solidFill>
              </a:rPr>
              <a:t>initialized with 99 responses</a:t>
            </a:r>
            <a:r>
              <a:rPr lang="en-US" altLang="en-US" dirty="0">
                <a:solidFill>
                  <a:srgbClr val="000000"/>
                </a:solidFill>
              </a:rPr>
              <a:t> to a survey.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Each response is a </a:t>
            </a:r>
            <a:r>
              <a:rPr lang="en-US" altLang="en-US" u="sng" dirty="0">
                <a:solidFill>
                  <a:srgbClr val="000000"/>
                </a:solidFill>
              </a:rPr>
              <a:t>number from 1 to 9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The program computes the </a:t>
            </a:r>
            <a:r>
              <a:rPr lang="en-US" altLang="en-US" u="sng" dirty="0">
                <a:solidFill>
                  <a:srgbClr val="000000"/>
                </a:solidFill>
              </a:rPr>
              <a:t>mean, median and mode of the 99 values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Figure 6.17 contains a </a:t>
            </a:r>
            <a:r>
              <a:rPr lang="en-US" altLang="en-US" u="sng" dirty="0">
                <a:solidFill>
                  <a:srgbClr val="000000"/>
                </a:solidFill>
              </a:rPr>
              <a:t>sample run</a:t>
            </a:r>
            <a:r>
              <a:rPr lang="en-US" altLang="en-US" dirty="0">
                <a:solidFill>
                  <a:srgbClr val="000000"/>
                </a:solidFill>
              </a:rPr>
              <a:t> of this program.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This example includes most of the common manipulations usually required in array problems, </a:t>
            </a:r>
            <a:endParaRPr lang="tr-TR" altLang="en-US" dirty="0">
              <a:solidFill>
                <a:srgbClr val="000000"/>
              </a:solidFill>
            </a:endParaRPr>
          </a:p>
          <a:p>
            <a:pPr lvl="1" algn="just"/>
            <a:r>
              <a:rPr lang="en-US" altLang="en-US" sz="2800" dirty="0">
                <a:solidFill>
                  <a:srgbClr val="000000"/>
                </a:solidFill>
              </a:rPr>
              <a:t>including </a:t>
            </a:r>
            <a:r>
              <a:rPr lang="en-US" altLang="en-US" sz="2800" u="sng" dirty="0">
                <a:solidFill>
                  <a:srgbClr val="000000"/>
                </a:solidFill>
              </a:rPr>
              <a:t>passing arrays to functions</a:t>
            </a:r>
            <a:r>
              <a:rPr lang="en-US" altLang="en-US" sz="28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22884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62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0263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844544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498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5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699028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873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5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811472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5016519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019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5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18871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837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5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738714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1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606426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3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585" y="187705"/>
            <a:ext cx="10515600" cy="52198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Defining Arrays</a:t>
            </a:r>
          </a:p>
        </p:txBody>
      </p:sp>
      <p:sp>
        <p:nvSpPr>
          <p:cNvPr id="21507" name="Text Placeholder 2"/>
          <p:cNvSpPr>
            <a:spLocks noGrp="1"/>
          </p:cNvSpPr>
          <p:nvPr>
            <p:ph type="body" idx="1"/>
          </p:nvPr>
        </p:nvSpPr>
        <p:spPr>
          <a:xfrm>
            <a:off x="196755" y="859806"/>
            <a:ext cx="11758684" cy="5738837"/>
          </a:xfrm>
        </p:spPr>
        <p:txBody>
          <a:bodyPr>
            <a:normAutofit fontScale="92500" lnSpcReduction="10000"/>
          </a:bodyPr>
          <a:lstStyle/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</a:rPr>
              <a:t>Arrays </a:t>
            </a:r>
            <a:r>
              <a:rPr lang="en-US" altLang="en-US" sz="3000" u="sng" dirty="0">
                <a:solidFill>
                  <a:srgbClr val="000000"/>
                </a:solidFill>
              </a:rPr>
              <a:t>occupy space in memory</a:t>
            </a:r>
            <a:r>
              <a:rPr lang="en-US" altLang="en-US" sz="30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</a:rPr>
              <a:t>You specify the </a:t>
            </a:r>
            <a:r>
              <a:rPr lang="en-US" altLang="en-US" sz="3000" u="sng" dirty="0">
                <a:solidFill>
                  <a:srgbClr val="000000"/>
                </a:solidFill>
              </a:rPr>
              <a:t>type of each element</a:t>
            </a:r>
            <a:r>
              <a:rPr lang="en-US" altLang="en-US" sz="3000" dirty="0">
                <a:solidFill>
                  <a:srgbClr val="000000"/>
                </a:solidFill>
              </a:rPr>
              <a:t> and the </a:t>
            </a:r>
            <a:r>
              <a:rPr lang="en-US" altLang="en-US" sz="3000" u="sng" dirty="0">
                <a:solidFill>
                  <a:srgbClr val="000000"/>
                </a:solidFill>
              </a:rPr>
              <a:t>number of elements</a:t>
            </a:r>
            <a:r>
              <a:rPr lang="en-US" altLang="en-US" sz="3000" dirty="0">
                <a:solidFill>
                  <a:srgbClr val="000000"/>
                </a:solidFill>
              </a:rPr>
              <a:t> each array requires so that the computer may </a:t>
            </a:r>
            <a:r>
              <a:rPr lang="en-US" altLang="en-US" sz="3000" u="sng" dirty="0">
                <a:solidFill>
                  <a:srgbClr val="000000"/>
                </a:solidFill>
              </a:rPr>
              <a:t>reserve the appropriate amount of memory</a:t>
            </a:r>
            <a:r>
              <a:rPr lang="en-US" altLang="en-US" sz="30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</a:rPr>
              <a:t>The following </a:t>
            </a:r>
            <a:r>
              <a:rPr lang="en-US" altLang="en-US" sz="3000" b="1" dirty="0">
                <a:solidFill>
                  <a:srgbClr val="000000"/>
                </a:solidFill>
              </a:rPr>
              <a:t>definition</a:t>
            </a:r>
            <a:r>
              <a:rPr lang="en-US" altLang="en-US" sz="3000" dirty="0">
                <a:solidFill>
                  <a:srgbClr val="000000"/>
                </a:solidFill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</a:rPr>
              <a:t>reserves 12 elements</a:t>
            </a:r>
            <a:r>
              <a:rPr lang="en-US" altLang="en-US" sz="3000" dirty="0">
                <a:solidFill>
                  <a:srgbClr val="000000"/>
                </a:solidFill>
              </a:rPr>
              <a:t> for </a:t>
            </a:r>
            <a:r>
              <a:rPr lang="en-US" altLang="en-US" sz="3000" u="sng" dirty="0">
                <a:solidFill>
                  <a:srgbClr val="000000"/>
                </a:solidFill>
              </a:rPr>
              <a:t>integer array </a:t>
            </a:r>
            <a:r>
              <a:rPr lang="en-US" altLang="en-US" sz="3000" u="sng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3000" dirty="0">
                <a:solidFill>
                  <a:srgbClr val="000000"/>
                </a:solidFill>
              </a:rPr>
              <a:t>, which has indices in the </a:t>
            </a:r>
            <a:r>
              <a:rPr lang="en-US" altLang="en-US" sz="3000" u="sng" dirty="0">
                <a:solidFill>
                  <a:srgbClr val="000000"/>
                </a:solidFill>
              </a:rPr>
              <a:t>range 0-11</a:t>
            </a:r>
            <a:r>
              <a:rPr lang="en-US" altLang="en-US" sz="3000" dirty="0">
                <a:solidFill>
                  <a:srgbClr val="000000"/>
                </a:solidFill>
              </a:rPr>
              <a:t>.</a:t>
            </a:r>
          </a:p>
          <a:p>
            <a:pPr marL="914400" lvl="2" indent="0" algn="ctr" eaLnBrk="1" hangingPunct="1">
              <a:buNone/>
            </a:pPr>
            <a:r>
              <a:rPr lang="en-US" altLang="en-US" sz="3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 c[</a:t>
            </a:r>
            <a:r>
              <a:rPr lang="en-US" altLang="en-US" sz="3000" b="1" dirty="0">
                <a:solidFill>
                  <a:srgbClr val="128AFF"/>
                </a:solidFill>
                <a:latin typeface="Consolas" panose="020B0609020204030204" pitchFamily="49" charset="0"/>
              </a:rPr>
              <a:t>12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endParaRPr lang="tr-TR" altLang="en-US" sz="3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altLang="en-US" sz="3000" dirty="0">
                <a:solidFill>
                  <a:srgbClr val="000000"/>
                </a:solidFill>
              </a:rPr>
              <a:t>The </a:t>
            </a:r>
            <a:r>
              <a:rPr lang="tr-TR" altLang="en-US" sz="3000" dirty="0">
                <a:solidFill>
                  <a:srgbClr val="000000"/>
                </a:solidFill>
              </a:rPr>
              <a:t>following </a:t>
            </a:r>
            <a:r>
              <a:rPr lang="en-US" altLang="en-US" sz="3000" b="1" dirty="0">
                <a:solidFill>
                  <a:srgbClr val="000000"/>
                </a:solidFill>
              </a:rPr>
              <a:t>definition</a:t>
            </a:r>
            <a:r>
              <a:rPr lang="en-US" altLang="en-US" sz="3000" dirty="0">
                <a:solidFill>
                  <a:srgbClr val="000000"/>
                </a:solidFill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</a:rPr>
              <a:t>reserves 100 elements</a:t>
            </a:r>
            <a:r>
              <a:rPr lang="en-US" altLang="en-US" sz="3000" dirty="0">
                <a:solidFill>
                  <a:srgbClr val="000000"/>
                </a:solidFill>
              </a:rPr>
              <a:t> for </a:t>
            </a:r>
            <a:r>
              <a:rPr lang="en-US" altLang="en-US" sz="3000" u="sng" dirty="0">
                <a:solidFill>
                  <a:srgbClr val="000000"/>
                </a:solidFill>
              </a:rPr>
              <a:t>integer array </a:t>
            </a:r>
            <a:r>
              <a:rPr lang="en-US" altLang="en-US" sz="3000" u="sng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3000" dirty="0">
                <a:solidFill>
                  <a:srgbClr val="000000"/>
                </a:solidFill>
              </a:rPr>
              <a:t> and </a:t>
            </a:r>
            <a:r>
              <a:rPr lang="en-US" altLang="en-US" sz="3000" u="sng" dirty="0">
                <a:solidFill>
                  <a:srgbClr val="000000"/>
                </a:solidFill>
              </a:rPr>
              <a:t>27 elements</a:t>
            </a:r>
            <a:r>
              <a:rPr lang="en-US" altLang="en-US" sz="3000" dirty="0">
                <a:solidFill>
                  <a:srgbClr val="000000"/>
                </a:solidFill>
              </a:rPr>
              <a:t> for </a:t>
            </a:r>
            <a:r>
              <a:rPr lang="en-US" altLang="en-US" sz="3000" u="sng" dirty="0">
                <a:solidFill>
                  <a:srgbClr val="000000"/>
                </a:solidFill>
              </a:rPr>
              <a:t>integer array </a:t>
            </a:r>
            <a:r>
              <a:rPr lang="en-US" altLang="en-US" sz="3000" u="sng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3000" dirty="0">
                <a:solidFill>
                  <a:srgbClr val="000000"/>
                </a:solidFill>
              </a:rPr>
              <a:t>.</a:t>
            </a:r>
            <a:r>
              <a:rPr lang="tr-TR" altLang="en-US" sz="3000" dirty="0">
                <a:solidFill>
                  <a:srgbClr val="000000"/>
                </a:solidFill>
              </a:rPr>
              <a:t> </a:t>
            </a:r>
            <a:r>
              <a:rPr lang="en-US" altLang="en-US" sz="3000" dirty="0">
                <a:solidFill>
                  <a:srgbClr val="000000"/>
                </a:solidFill>
              </a:rPr>
              <a:t>These arrays have indices in the ranges 0–99 and 0–26, respectively.</a:t>
            </a:r>
          </a:p>
          <a:p>
            <a:pPr marL="914400" lvl="2" indent="0" algn="ctr">
              <a:buNone/>
            </a:pPr>
            <a:r>
              <a:rPr lang="en-US" altLang="en-US" sz="3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 b[</a:t>
            </a:r>
            <a:r>
              <a:rPr lang="en-US" altLang="en-US" sz="3000" b="1" dirty="0">
                <a:solidFill>
                  <a:srgbClr val="128AFF"/>
                </a:solidFill>
                <a:latin typeface="Consolas" panose="020B0609020204030204" pitchFamily="49" charset="0"/>
              </a:rPr>
              <a:t>100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], x[</a:t>
            </a:r>
            <a:r>
              <a:rPr lang="en-US" altLang="en-US" sz="3000" b="1" dirty="0">
                <a:solidFill>
                  <a:srgbClr val="128AFF"/>
                </a:solidFill>
                <a:latin typeface="Consolas" panose="020B0609020204030204" pitchFamily="49" charset="0"/>
              </a:rPr>
              <a:t>27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algn="just"/>
            <a:r>
              <a:rPr lang="en-US" altLang="en-US" sz="3000" dirty="0">
                <a:solidFill>
                  <a:srgbClr val="000000"/>
                </a:solidFill>
              </a:rPr>
              <a:t>Arrays may contain other data types. </a:t>
            </a:r>
          </a:p>
          <a:p>
            <a:pPr algn="just"/>
            <a:r>
              <a:rPr lang="en-US" altLang="en-US" sz="3000" u="sng" dirty="0">
                <a:solidFill>
                  <a:srgbClr val="000000"/>
                </a:solidFill>
              </a:rPr>
              <a:t>Character strings</a:t>
            </a:r>
            <a:r>
              <a:rPr lang="en-US" altLang="en-US" sz="3000" dirty="0">
                <a:solidFill>
                  <a:srgbClr val="000000"/>
                </a:solidFill>
              </a:rPr>
              <a:t> and their </a:t>
            </a:r>
            <a:r>
              <a:rPr lang="en-US" altLang="en-US" sz="3000" u="sng" dirty="0">
                <a:solidFill>
                  <a:srgbClr val="000000"/>
                </a:solidFill>
              </a:rPr>
              <a:t>similarity to arrays</a:t>
            </a:r>
            <a:r>
              <a:rPr lang="en-US" altLang="en-US" sz="3000" dirty="0">
                <a:solidFill>
                  <a:srgbClr val="000000"/>
                </a:solidFill>
              </a:rPr>
              <a:t> are discussed in Chapter 8. The </a:t>
            </a:r>
            <a:r>
              <a:rPr lang="en-US" altLang="en-US" sz="3000" u="sng" dirty="0">
                <a:solidFill>
                  <a:srgbClr val="000000"/>
                </a:solidFill>
              </a:rPr>
              <a:t>relationship between</a:t>
            </a:r>
            <a:r>
              <a:rPr lang="en-US" altLang="en-US" sz="3000" dirty="0">
                <a:solidFill>
                  <a:srgbClr val="000000"/>
                </a:solidFill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</a:rPr>
              <a:t>pointers and arrays</a:t>
            </a:r>
            <a:r>
              <a:rPr lang="en-US" altLang="en-US" sz="3000" dirty="0">
                <a:solidFill>
                  <a:srgbClr val="000000"/>
                </a:solidFill>
              </a:rPr>
              <a:t> is discussed in Chapter 7.</a:t>
            </a:r>
          </a:p>
          <a:p>
            <a:pPr marL="914400" lvl="2" indent="0" eaLnBrk="1" hangingPunct="1">
              <a:buNone/>
            </a:pPr>
            <a:endParaRPr lang="tr-TR" alt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550615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6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85015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224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6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85015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799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6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844544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091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6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771786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475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71" y="136525"/>
            <a:ext cx="11253187" cy="52264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6.9  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Case Study: Computing Mean, Median and Mode Using Arrays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004" y="751427"/>
            <a:ext cx="11847991" cy="3820573"/>
          </a:xfrm>
        </p:spPr>
        <p:txBody>
          <a:bodyPr>
            <a:normAutofit/>
          </a:bodyPr>
          <a:lstStyle/>
          <a:p>
            <a:pPr marL="109537" indent="0" algn="just">
              <a:buNone/>
              <a:defRPr/>
            </a:pPr>
            <a:r>
              <a:rPr lang="en-US" sz="2500" b="1" i="1" dirty="0">
                <a:solidFill>
                  <a:srgbClr val="000000"/>
                </a:solidFill>
              </a:rPr>
              <a:t>Mean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The </a:t>
            </a:r>
            <a:r>
              <a:rPr lang="en-US" sz="2500" i="1" dirty="0">
                <a:solidFill>
                  <a:srgbClr val="000000"/>
                </a:solidFill>
              </a:rPr>
              <a:t>mean</a:t>
            </a:r>
            <a:r>
              <a:rPr lang="en-US" sz="2500" dirty="0">
                <a:solidFill>
                  <a:srgbClr val="000000"/>
                </a:solidFill>
              </a:rPr>
              <a:t> is the </a:t>
            </a:r>
            <a:r>
              <a:rPr lang="en-US" sz="2500" u="sng" dirty="0">
                <a:solidFill>
                  <a:srgbClr val="000000"/>
                </a:solidFill>
              </a:rPr>
              <a:t>arithmetic average</a:t>
            </a:r>
            <a:r>
              <a:rPr lang="en-US" sz="2500" dirty="0">
                <a:solidFill>
                  <a:srgbClr val="000000"/>
                </a:solidFill>
              </a:rPr>
              <a:t> of the 99 values. </a:t>
            </a:r>
            <a:endParaRPr lang="tr-TR" sz="2500" dirty="0">
              <a:solidFill>
                <a:srgbClr val="000000"/>
              </a:solidFill>
            </a:endParaRP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Function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mean</a:t>
            </a:r>
            <a:r>
              <a:rPr lang="en-US" sz="2500" dirty="0">
                <a:solidFill>
                  <a:srgbClr val="000000"/>
                </a:solidFill>
              </a:rPr>
              <a:t> (Fig. 6.16) computes the mean by totaling the 99 elements and dividing the result by 99.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5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74</a:t>
            </a:fld>
            <a:endParaRPr lang="en-US" altLang="en-US" dirty="0"/>
          </a:p>
        </p:txBody>
      </p:sp>
      <p:pic>
        <p:nvPicPr>
          <p:cNvPr id="7" name="Picture 1" descr="chtp8_06_Page_55">
            <a:extLst>
              <a:ext uri="{FF2B5EF4-FFF2-40B4-BE49-F238E27FC236}">
                <a16:creationId xmlns:a16="http://schemas.microsoft.com/office/drawing/2014/main" xmlns="" id="{AAA90976-B8B5-4C11-86C3-5FA858DB8A5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9" b="30098"/>
          <a:stretch/>
        </p:blipFill>
        <p:spPr>
          <a:xfrm>
            <a:off x="1843780" y="2713426"/>
            <a:ext cx="7861998" cy="3820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30605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71" y="136525"/>
            <a:ext cx="11253187" cy="52264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6.9  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Case Study: Computing Mean, Median and Mode Using Arrays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68" y="653770"/>
            <a:ext cx="12065496" cy="3101481"/>
          </a:xfrm>
        </p:spPr>
        <p:txBody>
          <a:bodyPr>
            <a:normAutofit lnSpcReduction="10000"/>
          </a:bodyPr>
          <a:lstStyle/>
          <a:p>
            <a:pPr marL="109537" indent="0" algn="just">
              <a:buNone/>
              <a:defRPr/>
            </a:pPr>
            <a:r>
              <a:rPr lang="en-US" sz="2400" b="1" i="1" dirty="0">
                <a:solidFill>
                  <a:srgbClr val="000000"/>
                </a:solidFill>
              </a:rPr>
              <a:t>Median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</a:rPr>
              <a:t>The median is the </a:t>
            </a:r>
            <a:r>
              <a:rPr lang="en-US" sz="2400" u="sng" dirty="0">
                <a:solidFill>
                  <a:srgbClr val="000000"/>
                </a:solidFill>
              </a:rPr>
              <a:t>“</a:t>
            </a:r>
            <a:r>
              <a:rPr lang="en-US" sz="2400" i="1" u="sng" dirty="0">
                <a:solidFill>
                  <a:srgbClr val="000000"/>
                </a:solidFill>
              </a:rPr>
              <a:t>middle</a:t>
            </a:r>
            <a:r>
              <a:rPr lang="en-US" sz="2400" u="sng" dirty="0">
                <a:solidFill>
                  <a:srgbClr val="000000"/>
                </a:solidFill>
              </a:rPr>
              <a:t> value.”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</a:rPr>
              <a:t>Function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median</a:t>
            </a:r>
            <a:r>
              <a:rPr lang="en-US" sz="2400" dirty="0">
                <a:solidFill>
                  <a:srgbClr val="000000"/>
                </a:solidFill>
              </a:rPr>
              <a:t> determines the median by calling function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bubbleSort</a:t>
            </a:r>
            <a:r>
              <a:rPr lang="en-US" sz="2400" dirty="0">
                <a:solidFill>
                  <a:srgbClr val="000000"/>
                </a:solidFill>
              </a:rPr>
              <a:t> to </a:t>
            </a:r>
            <a:r>
              <a:rPr lang="en-US" sz="2400" u="sng" dirty="0">
                <a:solidFill>
                  <a:srgbClr val="000000"/>
                </a:solidFill>
              </a:rPr>
              <a:t>sort the array of responses into ascending order</a:t>
            </a:r>
            <a:r>
              <a:rPr lang="en-US" sz="2400" dirty="0">
                <a:solidFill>
                  <a:srgbClr val="000000"/>
                </a:solidFill>
              </a:rPr>
              <a:t>, then </a:t>
            </a:r>
            <a:r>
              <a:rPr lang="en-US" sz="2400" u="sng" dirty="0">
                <a:solidFill>
                  <a:srgbClr val="000000"/>
                </a:solidFill>
              </a:rPr>
              <a:t>picking </a:t>
            </a:r>
            <a:r>
              <a:rPr 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answer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[SIZE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2]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(the </a:t>
            </a:r>
            <a:r>
              <a:rPr lang="en-US" sz="2400" u="sng" dirty="0">
                <a:solidFill>
                  <a:srgbClr val="000000"/>
                </a:solidFill>
              </a:rPr>
              <a:t>middle element</a:t>
            </a:r>
            <a:r>
              <a:rPr lang="en-US" sz="2400" dirty="0">
                <a:solidFill>
                  <a:srgbClr val="000000"/>
                </a:solidFill>
              </a:rPr>
              <a:t>) of the sorted array. </a:t>
            </a:r>
            <a:endParaRPr lang="tr-TR" sz="2400" dirty="0">
              <a:solidFill>
                <a:srgbClr val="000000"/>
              </a:solidFill>
            </a:endParaRPr>
          </a:p>
          <a:p>
            <a:pPr algn="just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When the number of elements is even, the median should be calculated as the mean of the two middle elements. Function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median</a:t>
            </a:r>
            <a:r>
              <a:rPr lang="en-US" altLang="en-US" sz="2400" dirty="0">
                <a:solidFill>
                  <a:srgbClr val="000000"/>
                </a:solidFill>
              </a:rPr>
              <a:t> does not currently provide this capability. </a:t>
            </a:r>
          </a:p>
          <a:p>
            <a:pPr algn="just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Function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printArray</a:t>
            </a:r>
            <a:r>
              <a:rPr lang="en-US" altLang="en-US" sz="2400" dirty="0">
                <a:solidFill>
                  <a:srgbClr val="000000"/>
                </a:solidFill>
              </a:rPr>
              <a:t> is called to output the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en-US" altLang="en-US" sz="2400" dirty="0">
                <a:solidFill>
                  <a:srgbClr val="000000"/>
                </a:solidFill>
              </a:rPr>
              <a:t> array.</a:t>
            </a:r>
          </a:p>
          <a:p>
            <a:pPr algn="just" eaLnBrk="1" hangingPunct="1">
              <a:lnSpc>
                <a:spcPct val="90000"/>
              </a:lnSpc>
              <a:defRPr/>
            </a:pPr>
            <a:endParaRPr lang="en-US" sz="250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25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75</a:t>
            </a:fld>
            <a:endParaRPr lang="en-US" altLang="en-US" dirty="0"/>
          </a:p>
        </p:txBody>
      </p:sp>
      <p:pic>
        <p:nvPicPr>
          <p:cNvPr id="6" name="Picture 1" descr="chtp8_06_Page_56">
            <a:extLst>
              <a:ext uri="{FF2B5EF4-FFF2-40B4-BE49-F238E27FC236}">
                <a16:creationId xmlns:a16="http://schemas.microsoft.com/office/drawing/2014/main" xmlns="" id="{258A0BA8-D344-4F2F-86D6-D6E81F7D6C7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7" r="29554" b="27120"/>
          <a:stretch/>
        </p:blipFill>
        <p:spPr>
          <a:xfrm>
            <a:off x="3277807" y="3601752"/>
            <a:ext cx="4662429" cy="320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6098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09" y="136524"/>
            <a:ext cx="11856868" cy="54451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6.9  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Case Study: Computing Mean, Median and Mode Using Arrays</a:t>
            </a:r>
          </a:p>
        </p:txBody>
      </p:sp>
      <p:sp>
        <p:nvSpPr>
          <p:cNvPr id="124931" name="Text Placeholder 2"/>
          <p:cNvSpPr>
            <a:spLocks noGrp="1"/>
          </p:cNvSpPr>
          <p:nvPr>
            <p:ph type="body" idx="1"/>
          </p:nvPr>
        </p:nvSpPr>
        <p:spPr>
          <a:xfrm>
            <a:off x="119109" y="681037"/>
            <a:ext cx="11953782" cy="2053285"/>
          </a:xfrm>
        </p:spPr>
        <p:txBody>
          <a:bodyPr>
            <a:normAutofit lnSpcReduction="10000"/>
          </a:bodyPr>
          <a:lstStyle/>
          <a:p>
            <a:pPr marL="109537" indent="0">
              <a:lnSpc>
                <a:spcPct val="80000"/>
              </a:lnSpc>
              <a:buNone/>
              <a:defRPr/>
            </a:pPr>
            <a:r>
              <a:rPr lang="en-US" sz="2500" b="1" i="1" dirty="0">
                <a:solidFill>
                  <a:srgbClr val="000000"/>
                </a:solidFill>
              </a:rPr>
              <a:t>Mode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The </a:t>
            </a:r>
            <a:r>
              <a:rPr lang="en-US" sz="2500" i="1" dirty="0">
                <a:solidFill>
                  <a:srgbClr val="000000"/>
                </a:solidFill>
              </a:rPr>
              <a:t>mode</a:t>
            </a:r>
            <a:r>
              <a:rPr lang="en-US" sz="2500" dirty="0">
                <a:solidFill>
                  <a:srgbClr val="000000"/>
                </a:solidFill>
              </a:rPr>
              <a:t> is the </a:t>
            </a:r>
            <a:r>
              <a:rPr lang="en-US" sz="2500" i="1" dirty="0">
                <a:solidFill>
                  <a:srgbClr val="000000"/>
                </a:solidFill>
              </a:rPr>
              <a:t>value that </a:t>
            </a:r>
            <a:r>
              <a:rPr lang="en-US" sz="2500" i="1" u="sng" dirty="0">
                <a:solidFill>
                  <a:srgbClr val="000000"/>
                </a:solidFill>
              </a:rPr>
              <a:t>occurs most frequently</a:t>
            </a:r>
            <a:r>
              <a:rPr lang="en-US" sz="2500" i="1" dirty="0">
                <a:solidFill>
                  <a:srgbClr val="000000"/>
                </a:solidFill>
              </a:rPr>
              <a:t> </a:t>
            </a:r>
            <a:r>
              <a:rPr lang="en-US" sz="2500" dirty="0">
                <a:solidFill>
                  <a:srgbClr val="000000"/>
                </a:solidFill>
              </a:rPr>
              <a:t>among the 99 responses. </a:t>
            </a:r>
          </a:p>
          <a:p>
            <a:pPr algn="just" eaLnBrk="1" hangingPunct="1">
              <a:defRPr/>
            </a:pPr>
            <a:r>
              <a:rPr lang="en-US" sz="2500" dirty="0">
                <a:solidFill>
                  <a:srgbClr val="000000"/>
                </a:solidFill>
              </a:rPr>
              <a:t>Function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mode</a:t>
            </a:r>
            <a:r>
              <a:rPr lang="en-US" sz="2500" dirty="0">
                <a:solidFill>
                  <a:srgbClr val="000000"/>
                </a:solidFill>
              </a:rPr>
              <a:t> determines the mode by </a:t>
            </a:r>
            <a:r>
              <a:rPr lang="en-US" sz="2500" u="sng" dirty="0">
                <a:solidFill>
                  <a:srgbClr val="000000"/>
                </a:solidFill>
              </a:rPr>
              <a:t>counting the number of responses of each type</a:t>
            </a:r>
            <a:r>
              <a:rPr lang="en-US" sz="2500" dirty="0">
                <a:solidFill>
                  <a:srgbClr val="000000"/>
                </a:solidFill>
              </a:rPr>
              <a:t>, then selecting the value with the </a:t>
            </a:r>
            <a:r>
              <a:rPr lang="en-US" sz="2500" u="sng" dirty="0">
                <a:solidFill>
                  <a:srgbClr val="000000"/>
                </a:solidFill>
              </a:rPr>
              <a:t>greatest count</a:t>
            </a:r>
            <a:r>
              <a:rPr 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defRPr/>
            </a:pPr>
            <a:r>
              <a:rPr lang="en-US" sz="2500" dirty="0">
                <a:solidFill>
                  <a:srgbClr val="000000"/>
                </a:solidFill>
              </a:rPr>
              <a:t>Function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mode</a:t>
            </a:r>
            <a:r>
              <a:rPr lang="en-US" sz="2500" dirty="0">
                <a:solidFill>
                  <a:srgbClr val="000000"/>
                </a:solidFill>
              </a:rPr>
              <a:t> also produces a histogram to aid in determining the mode graphically.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76</a:t>
            </a:fld>
            <a:endParaRPr lang="en-US" altLang="en-US" dirty="0"/>
          </a:p>
        </p:txBody>
      </p:sp>
      <p:pic>
        <p:nvPicPr>
          <p:cNvPr id="6" name="Picture 1" descr="chtp8_06_Page_57">
            <a:extLst>
              <a:ext uri="{FF2B5EF4-FFF2-40B4-BE49-F238E27FC236}">
                <a16:creationId xmlns:a16="http://schemas.microsoft.com/office/drawing/2014/main" xmlns="" id="{AC277C8B-72D0-4FD6-B667-78BBAB3ABAF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9" r="9949" b="17411"/>
          <a:stretch/>
        </p:blipFill>
        <p:spPr>
          <a:xfrm>
            <a:off x="181255" y="2643130"/>
            <a:ext cx="6125845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6_Page_58">
            <a:extLst>
              <a:ext uri="{FF2B5EF4-FFF2-40B4-BE49-F238E27FC236}">
                <a16:creationId xmlns:a16="http://schemas.microsoft.com/office/drawing/2014/main" xmlns="" id="{0DBBDE5C-705D-4FB5-B69D-C79D537B899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" t="9931" r="17250" b="17152"/>
          <a:stretch/>
        </p:blipFill>
        <p:spPr>
          <a:xfrm>
            <a:off x="6478910" y="2778726"/>
            <a:ext cx="5422170" cy="37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05049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641" y="136524"/>
            <a:ext cx="10515600" cy="38947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6.10  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Searching Arrays</a:t>
            </a:r>
          </a:p>
        </p:txBody>
      </p:sp>
      <p:sp>
        <p:nvSpPr>
          <p:cNvPr id="140291" name="Text Placeholder 2"/>
          <p:cNvSpPr>
            <a:spLocks noGrp="1"/>
          </p:cNvSpPr>
          <p:nvPr>
            <p:ph type="body" idx="1"/>
          </p:nvPr>
        </p:nvSpPr>
        <p:spPr>
          <a:xfrm>
            <a:off x="163496" y="715917"/>
            <a:ext cx="11945645" cy="6005558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It may be necessary to determine whether an </a:t>
            </a:r>
            <a:r>
              <a:rPr lang="en-US" altLang="en-US" u="sng" dirty="0">
                <a:solidFill>
                  <a:srgbClr val="000000"/>
                </a:solidFill>
              </a:rPr>
              <a:t>array contains a value</a:t>
            </a:r>
            <a:r>
              <a:rPr lang="en-US" altLang="en-US" dirty="0">
                <a:solidFill>
                  <a:srgbClr val="000000"/>
                </a:solidFill>
              </a:rPr>
              <a:t> that </a:t>
            </a:r>
            <a:r>
              <a:rPr lang="en-US" altLang="en-US" b="1" u="sng" dirty="0">
                <a:solidFill>
                  <a:srgbClr val="000000"/>
                </a:solidFill>
              </a:rPr>
              <a:t>matches</a:t>
            </a:r>
            <a:r>
              <a:rPr lang="en-US" altLang="en-US" dirty="0">
                <a:solidFill>
                  <a:srgbClr val="000000"/>
                </a:solidFill>
              </a:rPr>
              <a:t> a certain </a:t>
            </a:r>
            <a:r>
              <a:rPr lang="en-US" altLang="en-US" b="1" dirty="0">
                <a:solidFill>
                  <a:srgbClr val="0000FF"/>
                </a:solidFill>
              </a:rPr>
              <a:t>key value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process of </a:t>
            </a:r>
            <a:r>
              <a:rPr lang="en-US" altLang="en-US" u="sng" dirty="0">
                <a:solidFill>
                  <a:srgbClr val="000000"/>
                </a:solidFill>
              </a:rPr>
              <a:t>finding a particular element of an array</a:t>
            </a:r>
            <a:r>
              <a:rPr lang="en-US" altLang="en-US" dirty="0">
                <a:solidFill>
                  <a:srgbClr val="000000"/>
                </a:solidFill>
              </a:rPr>
              <a:t> is called </a:t>
            </a:r>
            <a:r>
              <a:rPr lang="en-US" altLang="en-US" b="1" dirty="0">
                <a:solidFill>
                  <a:srgbClr val="0000FF"/>
                </a:solidFill>
              </a:rPr>
              <a:t>searching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tr-TR" altLang="en-US" dirty="0">
                <a:solidFill>
                  <a:srgbClr val="000000"/>
                </a:solidFill>
              </a:rPr>
              <a:t>W</a:t>
            </a:r>
            <a:r>
              <a:rPr lang="en-US" altLang="en-US" dirty="0">
                <a:solidFill>
                  <a:srgbClr val="000000"/>
                </a:solidFill>
              </a:rPr>
              <a:t>e discuss two searching techniques—the </a:t>
            </a:r>
            <a:r>
              <a:rPr lang="en-US" altLang="en-US" u="sng" dirty="0">
                <a:solidFill>
                  <a:srgbClr val="000000"/>
                </a:solidFill>
              </a:rPr>
              <a:t>simple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b="1" dirty="0">
                <a:solidFill>
                  <a:srgbClr val="0000FF"/>
                </a:solidFill>
              </a:rPr>
              <a:t>linear search</a:t>
            </a:r>
            <a:r>
              <a:rPr lang="en-US" altLang="en-US" dirty="0">
                <a:solidFill>
                  <a:srgbClr val="000000"/>
                </a:solidFill>
              </a:rPr>
              <a:t> technique and the more efficient (but more </a:t>
            </a:r>
            <a:r>
              <a:rPr lang="en-US" altLang="en-US" u="sng" dirty="0">
                <a:solidFill>
                  <a:srgbClr val="000000"/>
                </a:solidFill>
              </a:rPr>
              <a:t>complex</a:t>
            </a:r>
            <a:r>
              <a:rPr lang="en-US" altLang="en-US" dirty="0">
                <a:solidFill>
                  <a:srgbClr val="000000"/>
                </a:solidFill>
              </a:rPr>
              <a:t>) </a:t>
            </a:r>
            <a:r>
              <a:rPr lang="en-US" altLang="en-US" b="1" dirty="0">
                <a:solidFill>
                  <a:srgbClr val="0000FF"/>
                </a:solidFill>
              </a:rPr>
              <a:t>binary search</a:t>
            </a:r>
            <a:r>
              <a:rPr lang="en-US" altLang="en-US" dirty="0">
                <a:solidFill>
                  <a:srgbClr val="000000"/>
                </a:solidFill>
              </a:rPr>
              <a:t> technique. </a:t>
            </a:r>
            <a:endParaRPr lang="tr-TR" altLang="en-US" dirty="0">
              <a:solidFill>
                <a:srgbClr val="000000"/>
              </a:solidFill>
            </a:endParaRPr>
          </a:p>
          <a:p>
            <a:pPr marL="109537" indent="0" algn="just">
              <a:buNone/>
              <a:defRPr/>
            </a:pPr>
            <a:r>
              <a:rPr lang="en-US" b="1" i="1" dirty="0">
                <a:solidFill>
                  <a:srgbClr val="000000"/>
                </a:solidFill>
              </a:rPr>
              <a:t>Searching an Array with Linear Search</a:t>
            </a:r>
          </a:p>
          <a:p>
            <a:pPr algn="just">
              <a:defRPr/>
            </a:pPr>
            <a:r>
              <a:rPr lang="en-US" dirty="0">
                <a:solidFill>
                  <a:srgbClr val="000000"/>
                </a:solidFill>
              </a:rPr>
              <a:t>The linear search (Fig. 6.18) </a:t>
            </a:r>
            <a:r>
              <a:rPr lang="en-US" u="sng" dirty="0">
                <a:solidFill>
                  <a:srgbClr val="000000"/>
                </a:solidFill>
              </a:rPr>
              <a:t>compares each element of the array</a:t>
            </a:r>
            <a:r>
              <a:rPr lang="en-US" dirty="0">
                <a:solidFill>
                  <a:srgbClr val="000000"/>
                </a:solidFill>
              </a:rPr>
              <a:t> with the </a:t>
            </a:r>
            <a:r>
              <a:rPr lang="en-US" dirty="0">
                <a:solidFill>
                  <a:srgbClr val="0000FF"/>
                </a:solidFill>
              </a:rPr>
              <a:t>search key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algn="just">
              <a:defRPr/>
            </a:pPr>
            <a:r>
              <a:rPr lang="en-US" dirty="0">
                <a:solidFill>
                  <a:srgbClr val="000000"/>
                </a:solidFill>
              </a:rPr>
              <a:t>Because the array is </a:t>
            </a:r>
            <a:r>
              <a:rPr lang="en-US" u="sng" dirty="0">
                <a:solidFill>
                  <a:srgbClr val="000000"/>
                </a:solidFill>
              </a:rPr>
              <a:t>not in any particular order</a:t>
            </a:r>
            <a:r>
              <a:rPr lang="en-US" dirty="0">
                <a:solidFill>
                  <a:srgbClr val="000000"/>
                </a:solidFill>
              </a:rPr>
              <a:t>, it’s just as likely that the value will be found in the first element as in the last. </a:t>
            </a:r>
          </a:p>
          <a:p>
            <a:pPr algn="just">
              <a:defRPr/>
            </a:pPr>
            <a:r>
              <a:rPr lang="en-US" dirty="0">
                <a:solidFill>
                  <a:srgbClr val="000000"/>
                </a:solidFill>
              </a:rPr>
              <a:t>On average, therefore, the program will have to compare the search key with </a:t>
            </a:r>
            <a:r>
              <a:rPr lang="en-US" i="1" u="sng" dirty="0">
                <a:solidFill>
                  <a:srgbClr val="000000"/>
                </a:solidFill>
              </a:rPr>
              <a:t>half</a:t>
            </a:r>
            <a:r>
              <a:rPr lang="en-US" u="sng" dirty="0">
                <a:solidFill>
                  <a:srgbClr val="000000"/>
                </a:solidFill>
              </a:rPr>
              <a:t> the elements of the array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77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92084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6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613040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332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6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51943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91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03" y="105819"/>
            <a:ext cx="10515600" cy="48103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 Examples </a:t>
            </a:r>
          </a:p>
        </p:txBody>
      </p:sp>
      <p:sp>
        <p:nvSpPr>
          <p:cNvPr id="24579" name="Text Placeholder 2"/>
          <p:cNvSpPr>
            <a:spLocks noGrp="1"/>
          </p:cNvSpPr>
          <p:nvPr>
            <p:ph type="body" idx="1"/>
          </p:nvPr>
        </p:nvSpPr>
        <p:spPr>
          <a:xfrm>
            <a:off x="210403" y="586854"/>
            <a:ext cx="11840570" cy="2429300"/>
          </a:xfrm>
        </p:spPr>
        <p:txBody>
          <a:bodyPr>
            <a:normAutofit/>
          </a:bodyPr>
          <a:lstStyle/>
          <a:p>
            <a:pPr marL="109537" indent="0" algn="just">
              <a:buNone/>
              <a:defRPr/>
            </a:pPr>
            <a:r>
              <a:rPr lang="en-US" sz="2400" b="1" i="1" dirty="0">
                <a:solidFill>
                  <a:srgbClr val="000000"/>
                </a:solidFill>
              </a:rPr>
              <a:t>6.4.1 Defining an Array and Using a Loop to Set the Array’s Element Values</a:t>
            </a:r>
          </a:p>
          <a:p>
            <a:pPr algn="just"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Like any other variables, </a:t>
            </a:r>
            <a:r>
              <a:rPr lang="en-US" sz="2400" u="sng" dirty="0">
                <a:solidFill>
                  <a:srgbClr val="000000"/>
                </a:solidFill>
              </a:rPr>
              <a:t>uninitialized array elements</a:t>
            </a:r>
            <a:r>
              <a:rPr lang="en-US" sz="2400" dirty="0">
                <a:solidFill>
                  <a:srgbClr val="000000"/>
                </a:solidFill>
              </a:rPr>
              <a:t> contain </a:t>
            </a:r>
            <a:r>
              <a:rPr lang="en-US" sz="2400" u="sng" dirty="0">
                <a:solidFill>
                  <a:srgbClr val="000000"/>
                </a:solidFill>
              </a:rPr>
              <a:t>garbage values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Figure 6.3 uses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</a:rPr>
              <a:t> statements to </a:t>
            </a:r>
            <a:r>
              <a:rPr lang="en-US" sz="2400" u="sng" dirty="0">
                <a:solidFill>
                  <a:srgbClr val="000000"/>
                </a:solidFill>
              </a:rPr>
              <a:t>initialize the elements</a:t>
            </a:r>
            <a:r>
              <a:rPr lang="en-US" sz="2400" dirty="0">
                <a:solidFill>
                  <a:srgbClr val="000000"/>
                </a:solidFill>
              </a:rPr>
              <a:t> of a </a:t>
            </a:r>
            <a:r>
              <a:rPr lang="en-US" sz="2400" u="sng" dirty="0">
                <a:solidFill>
                  <a:srgbClr val="000000"/>
                </a:solidFill>
              </a:rPr>
              <a:t>five integer array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en-US" sz="2400" u="sng" dirty="0">
                <a:solidFill>
                  <a:srgbClr val="000000"/>
                </a:solidFill>
              </a:rPr>
              <a:t> to zeros</a:t>
            </a:r>
            <a:r>
              <a:rPr lang="en-US" sz="2400" dirty="0">
                <a:solidFill>
                  <a:srgbClr val="000000"/>
                </a:solidFill>
              </a:rPr>
              <a:t> and </a:t>
            </a:r>
            <a:r>
              <a:rPr lang="en-US" sz="2400" u="sng" dirty="0">
                <a:solidFill>
                  <a:srgbClr val="000000"/>
                </a:solidFill>
              </a:rPr>
              <a:t>print the array</a:t>
            </a:r>
            <a:r>
              <a:rPr lang="en-US" sz="2400" dirty="0">
                <a:solidFill>
                  <a:srgbClr val="000000"/>
                </a:solidFill>
              </a:rPr>
              <a:t> in tabular format.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6" name="Picture 5" descr="chtp8_06_Page_07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2" b="16021"/>
          <a:stretch/>
        </p:blipFill>
        <p:spPr>
          <a:xfrm>
            <a:off x="210403" y="2265530"/>
            <a:ext cx="7490738" cy="455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htp8_06_Page_08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4" b="63184"/>
          <a:stretch/>
        </p:blipFill>
        <p:spPr>
          <a:xfrm>
            <a:off x="5692836" y="3197600"/>
            <a:ext cx="6358137" cy="1554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38070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6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811472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705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881" y="160408"/>
            <a:ext cx="10515600" cy="57657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6.10  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Searching Arrays (Cont.)</a:t>
            </a:r>
          </a:p>
        </p:txBody>
      </p:sp>
      <p:sp>
        <p:nvSpPr>
          <p:cNvPr id="142339" name="Text Placeholder 2"/>
          <p:cNvSpPr>
            <a:spLocks noGrp="1"/>
          </p:cNvSpPr>
          <p:nvPr>
            <p:ph type="body" idx="1"/>
          </p:nvPr>
        </p:nvSpPr>
        <p:spPr>
          <a:xfrm>
            <a:off x="142164" y="883929"/>
            <a:ext cx="11949752" cy="5837546"/>
          </a:xfrm>
        </p:spPr>
        <p:txBody>
          <a:bodyPr>
            <a:normAutofit/>
          </a:bodyPr>
          <a:lstStyle/>
          <a:p>
            <a:pPr marL="109537" indent="0" algn="just">
              <a:buNone/>
              <a:defRPr/>
            </a:pPr>
            <a:r>
              <a:rPr lang="en-US" sz="3200" b="1" i="1" dirty="0">
                <a:solidFill>
                  <a:srgbClr val="000000"/>
                </a:solidFill>
              </a:rPr>
              <a:t>Searching an Array with Binary Search</a:t>
            </a:r>
          </a:p>
          <a:p>
            <a:pPr algn="just" eaLnBrk="1" hangingPunct="1">
              <a:defRPr/>
            </a:pPr>
            <a:r>
              <a:rPr lang="en-US" sz="3200" dirty="0">
                <a:solidFill>
                  <a:srgbClr val="000000"/>
                </a:solidFill>
              </a:rPr>
              <a:t>The </a:t>
            </a:r>
            <a:r>
              <a:rPr lang="en-US" sz="3200" u="sng" dirty="0">
                <a:solidFill>
                  <a:srgbClr val="000000"/>
                </a:solidFill>
              </a:rPr>
              <a:t>linear searching method</a:t>
            </a:r>
            <a:r>
              <a:rPr lang="en-US" sz="3200" dirty="0">
                <a:solidFill>
                  <a:srgbClr val="000000"/>
                </a:solidFill>
              </a:rPr>
              <a:t> works well for </a:t>
            </a:r>
            <a:r>
              <a:rPr lang="en-US" sz="3200" i="1" u="sng" dirty="0">
                <a:solidFill>
                  <a:srgbClr val="000000"/>
                </a:solidFill>
              </a:rPr>
              <a:t>small</a:t>
            </a:r>
            <a:r>
              <a:rPr lang="en-US" sz="3200" u="sng" dirty="0">
                <a:solidFill>
                  <a:srgbClr val="000000"/>
                </a:solidFill>
              </a:rPr>
              <a:t> or </a:t>
            </a:r>
            <a:r>
              <a:rPr lang="en-US" sz="3200" i="1" u="sng" dirty="0">
                <a:solidFill>
                  <a:srgbClr val="000000"/>
                </a:solidFill>
              </a:rPr>
              <a:t>unsorted</a:t>
            </a:r>
            <a:r>
              <a:rPr lang="en-US" sz="3200" u="sng" dirty="0">
                <a:solidFill>
                  <a:srgbClr val="000000"/>
                </a:solidFill>
              </a:rPr>
              <a:t> arrays</a:t>
            </a:r>
            <a:r>
              <a:rPr lang="en-US" sz="32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defRPr/>
            </a:pPr>
            <a:r>
              <a:rPr lang="en-US" sz="3200" dirty="0">
                <a:solidFill>
                  <a:srgbClr val="000000"/>
                </a:solidFill>
              </a:rPr>
              <a:t>However, for </a:t>
            </a:r>
            <a:r>
              <a:rPr lang="en-US" sz="3200" u="sng" dirty="0">
                <a:solidFill>
                  <a:srgbClr val="000000"/>
                </a:solidFill>
              </a:rPr>
              <a:t>large arrays</a:t>
            </a:r>
            <a:r>
              <a:rPr lang="en-US" sz="3200" dirty="0">
                <a:solidFill>
                  <a:srgbClr val="000000"/>
                </a:solidFill>
              </a:rPr>
              <a:t> linear searching is </a:t>
            </a:r>
            <a:r>
              <a:rPr lang="en-US" sz="3200" i="1" u="sng" dirty="0">
                <a:solidFill>
                  <a:srgbClr val="000000"/>
                </a:solidFill>
              </a:rPr>
              <a:t>inefficient</a:t>
            </a:r>
            <a:r>
              <a:rPr lang="en-US" sz="32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defRPr/>
            </a:pPr>
            <a:r>
              <a:rPr lang="en-US" sz="3200" dirty="0">
                <a:solidFill>
                  <a:srgbClr val="000000"/>
                </a:solidFill>
              </a:rPr>
              <a:t>If the </a:t>
            </a:r>
            <a:r>
              <a:rPr lang="en-US" sz="3200" u="sng" dirty="0">
                <a:solidFill>
                  <a:srgbClr val="000000"/>
                </a:solidFill>
              </a:rPr>
              <a:t>array is sorted</a:t>
            </a:r>
            <a:r>
              <a:rPr lang="en-US" sz="3200" dirty="0">
                <a:solidFill>
                  <a:srgbClr val="000000"/>
                </a:solidFill>
              </a:rPr>
              <a:t>, the high-speed </a:t>
            </a:r>
            <a:r>
              <a:rPr lang="en-US" sz="3200" u="sng" dirty="0">
                <a:solidFill>
                  <a:srgbClr val="000000"/>
                </a:solidFill>
              </a:rPr>
              <a:t>binary search technique can be used</a:t>
            </a:r>
            <a:r>
              <a:rPr lang="en-US" sz="32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defRPr/>
            </a:pPr>
            <a:r>
              <a:rPr lang="en-US" sz="3200" dirty="0">
                <a:solidFill>
                  <a:srgbClr val="000000"/>
                </a:solidFill>
              </a:rPr>
              <a:t>The binary search algorithm </a:t>
            </a:r>
            <a:r>
              <a:rPr lang="en-US" sz="3200" u="sng" dirty="0">
                <a:solidFill>
                  <a:srgbClr val="000000"/>
                </a:solidFill>
              </a:rPr>
              <a:t>eliminates</a:t>
            </a:r>
            <a:r>
              <a:rPr lang="en-US" sz="3200" dirty="0">
                <a:solidFill>
                  <a:srgbClr val="000000"/>
                </a:solidFill>
              </a:rPr>
              <a:t> from consideration </a:t>
            </a:r>
            <a:r>
              <a:rPr lang="en-US" sz="3200" i="1" u="sng" dirty="0">
                <a:solidFill>
                  <a:srgbClr val="000000"/>
                </a:solidFill>
              </a:rPr>
              <a:t>one-half</a:t>
            </a:r>
            <a:r>
              <a:rPr lang="en-US" sz="3200" u="sng" dirty="0">
                <a:solidFill>
                  <a:srgbClr val="000000"/>
                </a:solidFill>
              </a:rPr>
              <a:t> of the elements</a:t>
            </a:r>
            <a:r>
              <a:rPr lang="en-US" sz="3200" dirty="0">
                <a:solidFill>
                  <a:srgbClr val="000000"/>
                </a:solidFill>
              </a:rPr>
              <a:t> in a sorted array </a:t>
            </a:r>
            <a:r>
              <a:rPr lang="en-US" sz="3200" u="sng" dirty="0">
                <a:solidFill>
                  <a:srgbClr val="000000"/>
                </a:solidFill>
              </a:rPr>
              <a:t>after each comparison</a:t>
            </a:r>
            <a:r>
              <a:rPr lang="en-US" sz="3200" dirty="0">
                <a:solidFill>
                  <a:srgbClr val="000000"/>
                </a:solidFill>
              </a:rPr>
              <a:t>. </a:t>
            </a:r>
          </a:p>
          <a:p>
            <a:pPr algn="just">
              <a:defRPr/>
            </a:pPr>
            <a:r>
              <a:rPr lang="en-US" sz="3200" dirty="0">
                <a:solidFill>
                  <a:srgbClr val="000000"/>
                </a:solidFill>
              </a:rPr>
              <a:t>The </a:t>
            </a:r>
            <a:r>
              <a:rPr lang="en-US" sz="3200" b="1" dirty="0">
                <a:solidFill>
                  <a:srgbClr val="000000"/>
                </a:solidFill>
              </a:rPr>
              <a:t>binary search algorithm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endParaRPr lang="tr-TR" sz="3200" dirty="0" smtClean="0">
              <a:solidFill>
                <a:srgbClr val="000000"/>
              </a:solidFill>
            </a:endParaRPr>
          </a:p>
          <a:p>
            <a:pPr lvl="1" algn="just">
              <a:defRPr/>
            </a:pPr>
            <a:r>
              <a:rPr lang="en-US" sz="3200" u="sng" dirty="0" smtClean="0">
                <a:solidFill>
                  <a:srgbClr val="000000"/>
                </a:solidFill>
              </a:rPr>
              <a:t>locates </a:t>
            </a:r>
            <a:r>
              <a:rPr lang="en-US" sz="3200" u="sng" dirty="0">
                <a:solidFill>
                  <a:srgbClr val="000000"/>
                </a:solidFill>
              </a:rPr>
              <a:t>the </a:t>
            </a:r>
            <a:r>
              <a:rPr lang="en-US" sz="3200" i="1" u="sng" dirty="0">
                <a:solidFill>
                  <a:srgbClr val="000000"/>
                </a:solidFill>
              </a:rPr>
              <a:t>middle</a:t>
            </a:r>
            <a:r>
              <a:rPr lang="en-US" sz="3200" u="sng" dirty="0">
                <a:solidFill>
                  <a:srgbClr val="000000"/>
                </a:solidFill>
              </a:rPr>
              <a:t> element of the array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endParaRPr lang="tr-TR" sz="3200" dirty="0" smtClean="0">
              <a:solidFill>
                <a:srgbClr val="000000"/>
              </a:solidFill>
            </a:endParaRPr>
          </a:p>
          <a:p>
            <a:pPr lvl="1" algn="just">
              <a:defRPr/>
            </a:pPr>
            <a:r>
              <a:rPr lang="en-US" sz="3200" dirty="0" smtClean="0">
                <a:solidFill>
                  <a:srgbClr val="000000"/>
                </a:solidFill>
              </a:rPr>
              <a:t>and </a:t>
            </a:r>
            <a:r>
              <a:rPr lang="en-US" sz="3200" u="sng" dirty="0">
                <a:solidFill>
                  <a:srgbClr val="000000"/>
                </a:solidFill>
              </a:rPr>
              <a:t>compares</a:t>
            </a:r>
            <a:r>
              <a:rPr lang="en-US" sz="3200" dirty="0">
                <a:solidFill>
                  <a:srgbClr val="000000"/>
                </a:solidFill>
              </a:rPr>
              <a:t> it to the </a:t>
            </a:r>
            <a:r>
              <a:rPr lang="en-US" sz="3200" u="sng" dirty="0">
                <a:solidFill>
                  <a:srgbClr val="000000"/>
                </a:solidFill>
              </a:rPr>
              <a:t>search key</a:t>
            </a:r>
            <a:r>
              <a:rPr lang="en-US" sz="32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81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10130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233" y="119465"/>
            <a:ext cx="10515600" cy="781287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6.10  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Searching Arrays (Cont.)</a:t>
            </a:r>
          </a:p>
        </p:txBody>
      </p:sp>
      <p:sp>
        <p:nvSpPr>
          <p:cNvPr id="147459" name="Text Placeholder 2"/>
          <p:cNvSpPr>
            <a:spLocks noGrp="1"/>
          </p:cNvSpPr>
          <p:nvPr>
            <p:ph type="body" idx="1"/>
          </p:nvPr>
        </p:nvSpPr>
        <p:spPr>
          <a:xfrm>
            <a:off x="169459" y="900752"/>
            <a:ext cx="11881513" cy="5636526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3200" dirty="0">
                <a:solidFill>
                  <a:srgbClr val="000000"/>
                </a:solidFill>
              </a:rPr>
              <a:t>If they’re </a:t>
            </a:r>
            <a:r>
              <a:rPr lang="en-US" altLang="en-US" sz="3200" b="1" dirty="0" smtClean="0">
                <a:solidFill>
                  <a:srgbClr val="000000"/>
                </a:solidFill>
              </a:rPr>
              <a:t>equal</a:t>
            </a:r>
            <a:r>
              <a:rPr lang="tr-TR" altLang="en-US" sz="3200" dirty="0" smtClean="0">
                <a:solidFill>
                  <a:srgbClr val="000000"/>
                </a:solidFill>
              </a:rPr>
              <a:t>:</a:t>
            </a:r>
          </a:p>
          <a:p>
            <a:pPr lvl="1" algn="just"/>
            <a:r>
              <a:rPr lang="en-US" altLang="en-US" sz="3200" dirty="0" smtClean="0">
                <a:solidFill>
                  <a:srgbClr val="000000"/>
                </a:solidFill>
              </a:rPr>
              <a:t>the </a:t>
            </a:r>
            <a:r>
              <a:rPr lang="en-US" altLang="en-US" sz="3200" u="sng" dirty="0">
                <a:solidFill>
                  <a:srgbClr val="000000"/>
                </a:solidFill>
              </a:rPr>
              <a:t>search key is found</a:t>
            </a:r>
            <a:r>
              <a:rPr lang="en-US" altLang="en-US" sz="3200" dirty="0">
                <a:solidFill>
                  <a:srgbClr val="000000"/>
                </a:solidFill>
              </a:rPr>
              <a:t> and the </a:t>
            </a:r>
            <a:r>
              <a:rPr lang="en-US" altLang="en-US" sz="3200" u="sng" dirty="0">
                <a:solidFill>
                  <a:srgbClr val="000000"/>
                </a:solidFill>
              </a:rPr>
              <a:t>index</a:t>
            </a:r>
            <a:r>
              <a:rPr lang="en-US" altLang="en-US" sz="3200" dirty="0">
                <a:solidFill>
                  <a:srgbClr val="000000"/>
                </a:solidFill>
              </a:rPr>
              <a:t> of that element is </a:t>
            </a:r>
            <a:r>
              <a:rPr lang="en-US" altLang="en-US" sz="3200" u="sng" dirty="0">
                <a:solidFill>
                  <a:srgbClr val="000000"/>
                </a:solidFill>
              </a:rPr>
              <a:t>returned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sz="3200" dirty="0">
                <a:solidFill>
                  <a:srgbClr val="000000"/>
                </a:solidFill>
              </a:rPr>
              <a:t>If they’re </a:t>
            </a:r>
            <a:r>
              <a:rPr lang="en-US" altLang="en-US" sz="3200" b="1" dirty="0">
                <a:solidFill>
                  <a:srgbClr val="000000"/>
                </a:solidFill>
              </a:rPr>
              <a:t>not </a:t>
            </a:r>
            <a:r>
              <a:rPr lang="en-US" altLang="en-US" sz="3200" b="1" dirty="0" smtClean="0">
                <a:solidFill>
                  <a:srgbClr val="000000"/>
                </a:solidFill>
              </a:rPr>
              <a:t>equal</a:t>
            </a:r>
            <a:r>
              <a:rPr lang="tr-TR" altLang="en-US" sz="3200" dirty="0" smtClean="0">
                <a:solidFill>
                  <a:srgbClr val="000000"/>
                </a:solidFill>
              </a:rPr>
              <a:t>:</a:t>
            </a:r>
          </a:p>
          <a:p>
            <a:pPr lvl="1" algn="just"/>
            <a:r>
              <a:rPr lang="en-US" altLang="en-US" sz="3200" dirty="0" smtClean="0">
                <a:solidFill>
                  <a:srgbClr val="000000"/>
                </a:solidFill>
              </a:rPr>
              <a:t>the </a:t>
            </a:r>
            <a:r>
              <a:rPr lang="en-US" altLang="en-US" sz="3200" dirty="0">
                <a:solidFill>
                  <a:srgbClr val="000000"/>
                </a:solidFill>
              </a:rPr>
              <a:t>problem is </a:t>
            </a:r>
            <a:r>
              <a:rPr lang="en-US" altLang="en-US" sz="3200" u="sng" dirty="0">
                <a:solidFill>
                  <a:srgbClr val="000000"/>
                </a:solidFill>
              </a:rPr>
              <a:t>reduced to searching </a:t>
            </a:r>
            <a:r>
              <a:rPr lang="en-US" altLang="en-US" sz="3200" i="1" u="sng" dirty="0">
                <a:solidFill>
                  <a:srgbClr val="000000"/>
                </a:solidFill>
              </a:rPr>
              <a:t>one-half</a:t>
            </a:r>
            <a:r>
              <a:rPr lang="en-US" altLang="en-US" sz="3200" u="sng" dirty="0">
                <a:solidFill>
                  <a:srgbClr val="000000"/>
                </a:solidFill>
              </a:rPr>
              <a:t> of the array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sz="3200" dirty="0">
                <a:solidFill>
                  <a:srgbClr val="000000"/>
                </a:solidFill>
              </a:rPr>
              <a:t>If the search key is </a:t>
            </a:r>
            <a:r>
              <a:rPr lang="en-US" altLang="en-US" sz="3200" b="1" dirty="0">
                <a:solidFill>
                  <a:srgbClr val="000000"/>
                </a:solidFill>
              </a:rPr>
              <a:t>less than the middle element of the </a:t>
            </a:r>
            <a:r>
              <a:rPr lang="en-US" altLang="en-US" sz="3200" b="1" dirty="0" smtClean="0">
                <a:solidFill>
                  <a:srgbClr val="000000"/>
                </a:solidFill>
              </a:rPr>
              <a:t>array</a:t>
            </a:r>
            <a:r>
              <a:rPr lang="tr-TR" altLang="en-US" sz="3200" dirty="0" smtClean="0">
                <a:solidFill>
                  <a:srgbClr val="000000"/>
                </a:solidFill>
              </a:rPr>
              <a:t>:</a:t>
            </a:r>
          </a:p>
          <a:p>
            <a:pPr lvl="1" algn="just"/>
            <a:r>
              <a:rPr lang="en-US" altLang="en-US" sz="3200" dirty="0" smtClean="0">
                <a:solidFill>
                  <a:srgbClr val="000000"/>
                </a:solidFill>
              </a:rPr>
              <a:t>the </a:t>
            </a:r>
            <a:r>
              <a:rPr lang="en-US" altLang="en-US" sz="3200" i="1" u="sng" dirty="0">
                <a:solidFill>
                  <a:srgbClr val="000000"/>
                </a:solidFill>
              </a:rPr>
              <a:t>first half</a:t>
            </a:r>
            <a:r>
              <a:rPr lang="en-US" altLang="en-US" sz="3200" i="1" dirty="0">
                <a:solidFill>
                  <a:srgbClr val="000000"/>
                </a:solidFill>
              </a:rPr>
              <a:t> </a:t>
            </a:r>
            <a:r>
              <a:rPr lang="en-US" altLang="en-US" sz="3200" dirty="0">
                <a:solidFill>
                  <a:srgbClr val="000000"/>
                </a:solidFill>
              </a:rPr>
              <a:t>of the array is </a:t>
            </a:r>
            <a:r>
              <a:rPr lang="en-US" altLang="en-US" sz="3200" u="sng" dirty="0">
                <a:solidFill>
                  <a:srgbClr val="000000"/>
                </a:solidFill>
              </a:rPr>
              <a:t>searched</a:t>
            </a:r>
            <a:r>
              <a:rPr lang="en-US" altLang="en-US" sz="3200" dirty="0">
                <a:solidFill>
                  <a:srgbClr val="000000"/>
                </a:solidFill>
              </a:rPr>
              <a:t>, otherwise the </a:t>
            </a:r>
            <a:r>
              <a:rPr lang="en-US" altLang="en-US" sz="3200" i="1" u="sng" dirty="0">
                <a:solidFill>
                  <a:srgbClr val="000000"/>
                </a:solidFill>
              </a:rPr>
              <a:t>second half</a:t>
            </a:r>
            <a:r>
              <a:rPr lang="en-US" altLang="en-US" sz="3200" dirty="0">
                <a:solidFill>
                  <a:srgbClr val="000000"/>
                </a:solidFill>
              </a:rPr>
              <a:t> of the array is </a:t>
            </a:r>
            <a:r>
              <a:rPr lang="en-US" altLang="en-US" sz="3200" u="sng" dirty="0">
                <a:solidFill>
                  <a:srgbClr val="000000"/>
                </a:solidFill>
              </a:rPr>
              <a:t>searched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sz="3200" dirty="0">
                <a:solidFill>
                  <a:srgbClr val="000000"/>
                </a:solidFill>
              </a:rPr>
              <a:t>If the search key is </a:t>
            </a:r>
            <a:r>
              <a:rPr lang="en-US" altLang="en-US" sz="3200" b="1" dirty="0">
                <a:solidFill>
                  <a:srgbClr val="000000"/>
                </a:solidFill>
              </a:rPr>
              <a:t>not found in the specified subarray</a:t>
            </a:r>
            <a:r>
              <a:rPr lang="en-US" altLang="en-US" sz="3200" dirty="0">
                <a:solidFill>
                  <a:srgbClr val="000000"/>
                </a:solidFill>
              </a:rPr>
              <a:t> (piece of the original array</a:t>
            </a:r>
            <a:r>
              <a:rPr lang="en-US" altLang="en-US" sz="3200" dirty="0" smtClean="0">
                <a:solidFill>
                  <a:srgbClr val="000000"/>
                </a:solidFill>
              </a:rPr>
              <a:t>)</a:t>
            </a:r>
            <a:r>
              <a:rPr lang="tr-TR" altLang="en-US" sz="3200" dirty="0" smtClean="0">
                <a:solidFill>
                  <a:srgbClr val="000000"/>
                </a:solidFill>
              </a:rPr>
              <a:t>:</a:t>
            </a:r>
          </a:p>
          <a:p>
            <a:pPr lvl="1" algn="just"/>
            <a:r>
              <a:rPr lang="en-US" altLang="en-US" sz="3200" dirty="0" smtClean="0">
                <a:solidFill>
                  <a:srgbClr val="000000"/>
                </a:solidFill>
              </a:rPr>
              <a:t>the </a:t>
            </a:r>
            <a:r>
              <a:rPr lang="en-US" altLang="en-US" sz="3200" dirty="0">
                <a:solidFill>
                  <a:srgbClr val="000000"/>
                </a:solidFill>
              </a:rPr>
              <a:t>algorithm is </a:t>
            </a:r>
            <a:r>
              <a:rPr lang="en-US" altLang="en-US" sz="3200" u="sng" dirty="0">
                <a:solidFill>
                  <a:srgbClr val="000000"/>
                </a:solidFill>
              </a:rPr>
              <a:t>repeated on </a:t>
            </a:r>
            <a:r>
              <a:rPr lang="en-US" altLang="en-US" sz="3200" b="1" u="sng" dirty="0">
                <a:solidFill>
                  <a:srgbClr val="000000"/>
                </a:solidFill>
              </a:rPr>
              <a:t>one-quarter</a:t>
            </a:r>
            <a:r>
              <a:rPr lang="en-US" altLang="en-US" sz="3200" u="sng" dirty="0">
                <a:solidFill>
                  <a:srgbClr val="000000"/>
                </a:solidFill>
              </a:rPr>
              <a:t> of the original array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82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765811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699" y="279732"/>
            <a:ext cx="10515600" cy="68926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6.10  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Searching Arrays (Cont.)</a:t>
            </a:r>
          </a:p>
        </p:txBody>
      </p:sp>
      <p:sp>
        <p:nvSpPr>
          <p:cNvPr id="148483" name="Text Placeholder 2"/>
          <p:cNvSpPr>
            <a:spLocks noGrp="1"/>
          </p:cNvSpPr>
          <p:nvPr>
            <p:ph type="body" idx="1"/>
          </p:nvPr>
        </p:nvSpPr>
        <p:spPr>
          <a:xfrm>
            <a:off x="237698" y="1074997"/>
            <a:ext cx="11758683" cy="5281351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</a:rPr>
              <a:t>The </a:t>
            </a:r>
            <a:r>
              <a:rPr lang="en-US" altLang="en-US" sz="3000" u="sng" dirty="0">
                <a:solidFill>
                  <a:srgbClr val="000000"/>
                </a:solidFill>
              </a:rPr>
              <a:t>search continues</a:t>
            </a:r>
            <a:r>
              <a:rPr lang="en-US" altLang="en-US" sz="3000" dirty="0">
                <a:solidFill>
                  <a:srgbClr val="000000"/>
                </a:solidFill>
              </a:rPr>
              <a:t> </a:t>
            </a:r>
            <a:endParaRPr lang="tr-TR" altLang="en-US" sz="3000" dirty="0" smtClean="0">
              <a:solidFill>
                <a:srgbClr val="000000"/>
              </a:solidFill>
            </a:endParaRPr>
          </a:p>
          <a:p>
            <a:pPr lvl="1" algn="just"/>
            <a:r>
              <a:rPr lang="en-US" altLang="en-US" sz="3000" dirty="0" smtClean="0">
                <a:solidFill>
                  <a:srgbClr val="000000"/>
                </a:solidFill>
              </a:rPr>
              <a:t>until </a:t>
            </a:r>
            <a:r>
              <a:rPr lang="en-US" altLang="en-US" sz="3000" dirty="0">
                <a:solidFill>
                  <a:srgbClr val="000000"/>
                </a:solidFill>
              </a:rPr>
              <a:t>the </a:t>
            </a:r>
            <a:r>
              <a:rPr lang="en-US" altLang="en-US" sz="3000" u="sng" dirty="0">
                <a:solidFill>
                  <a:srgbClr val="000000"/>
                </a:solidFill>
              </a:rPr>
              <a:t>search key is equal to the middle element of a subarray</a:t>
            </a:r>
            <a:r>
              <a:rPr lang="en-US" altLang="en-US" sz="3000" dirty="0">
                <a:solidFill>
                  <a:srgbClr val="000000"/>
                </a:solidFill>
              </a:rPr>
              <a:t>, </a:t>
            </a:r>
            <a:endParaRPr lang="tr-TR" altLang="en-US" sz="3000" dirty="0" smtClean="0">
              <a:solidFill>
                <a:srgbClr val="000000"/>
              </a:solidFill>
            </a:endParaRPr>
          </a:p>
          <a:p>
            <a:pPr lvl="1" algn="just"/>
            <a:r>
              <a:rPr lang="en-US" altLang="en-US" sz="3000" dirty="0" smtClean="0">
                <a:solidFill>
                  <a:srgbClr val="000000"/>
                </a:solidFill>
              </a:rPr>
              <a:t>or </a:t>
            </a:r>
            <a:r>
              <a:rPr lang="en-US" altLang="en-US" sz="3000" dirty="0">
                <a:solidFill>
                  <a:srgbClr val="000000"/>
                </a:solidFill>
              </a:rPr>
              <a:t>until the subarray consists of one element that is not equal to the search key (i.e., the </a:t>
            </a:r>
            <a:r>
              <a:rPr lang="en-US" altLang="en-US" sz="3000" u="sng" dirty="0">
                <a:solidFill>
                  <a:srgbClr val="000000"/>
                </a:solidFill>
              </a:rPr>
              <a:t>search key is not found</a:t>
            </a:r>
            <a:r>
              <a:rPr lang="en-US" altLang="en-US" sz="3000" dirty="0">
                <a:solidFill>
                  <a:srgbClr val="000000"/>
                </a:solidFill>
              </a:rPr>
              <a:t>).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</a:rPr>
              <a:t>In a </a:t>
            </a:r>
            <a:r>
              <a:rPr lang="en-US" altLang="en-US" sz="3000" u="sng" dirty="0">
                <a:solidFill>
                  <a:srgbClr val="000000"/>
                </a:solidFill>
              </a:rPr>
              <a:t>worst case-scenario</a:t>
            </a:r>
            <a:r>
              <a:rPr lang="en-US" altLang="en-US" sz="3000" dirty="0">
                <a:solidFill>
                  <a:srgbClr val="000000"/>
                </a:solidFill>
              </a:rPr>
              <a:t>, searching an array of 1023 elements takes </a:t>
            </a:r>
            <a:r>
              <a:rPr lang="en-US" altLang="en-US" sz="3000" i="1" dirty="0">
                <a:solidFill>
                  <a:srgbClr val="000000"/>
                </a:solidFill>
              </a:rPr>
              <a:t>only</a:t>
            </a:r>
            <a:r>
              <a:rPr lang="en-US" altLang="en-US" sz="3000" dirty="0">
                <a:solidFill>
                  <a:srgbClr val="000000"/>
                </a:solidFill>
              </a:rPr>
              <a:t> 10 comparisons using a binary search.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</a:rPr>
              <a:t>Repeatedly dividing 1,024 by 2 yields the values 512, 256, 128, 64, 32, 16, 8, 4, 2 and 1.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</a:rPr>
              <a:t>The number 1,024 (2</a:t>
            </a:r>
            <a:r>
              <a:rPr lang="en-US" altLang="en-US" sz="3000" baseline="30000" dirty="0">
                <a:solidFill>
                  <a:srgbClr val="000000"/>
                </a:solidFill>
              </a:rPr>
              <a:t>10</a:t>
            </a:r>
            <a:r>
              <a:rPr lang="en-US" altLang="en-US" sz="3000" dirty="0">
                <a:solidFill>
                  <a:srgbClr val="000000"/>
                </a:solidFill>
              </a:rPr>
              <a:t>) is </a:t>
            </a:r>
            <a:r>
              <a:rPr lang="en-US" altLang="en-US" sz="3000" u="sng" dirty="0">
                <a:solidFill>
                  <a:srgbClr val="000000"/>
                </a:solidFill>
              </a:rPr>
              <a:t>divided by 2 only 10 times</a:t>
            </a:r>
            <a:r>
              <a:rPr lang="en-US" altLang="en-US" sz="3000" dirty="0">
                <a:solidFill>
                  <a:srgbClr val="000000"/>
                </a:solidFill>
              </a:rPr>
              <a:t> to get the value 1.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u="sng" dirty="0">
                <a:solidFill>
                  <a:srgbClr val="000000"/>
                </a:solidFill>
              </a:rPr>
              <a:t>Dividing by 2 </a:t>
            </a:r>
            <a:r>
              <a:rPr lang="en-US" altLang="en-US" sz="3000" dirty="0">
                <a:solidFill>
                  <a:srgbClr val="000000"/>
                </a:solidFill>
              </a:rPr>
              <a:t>is equivalent to </a:t>
            </a:r>
            <a:r>
              <a:rPr lang="en-US" altLang="en-US" sz="3000" u="sng" dirty="0">
                <a:solidFill>
                  <a:srgbClr val="000000"/>
                </a:solidFill>
              </a:rPr>
              <a:t>one comparison in the binary search algorithm</a:t>
            </a:r>
            <a:r>
              <a:rPr lang="en-US" altLang="en-US" sz="30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83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86302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051" y="201353"/>
            <a:ext cx="10515600" cy="713048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6.10  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Searching Arrays (Cont.)</a:t>
            </a:r>
          </a:p>
        </p:txBody>
      </p:sp>
      <p:sp>
        <p:nvSpPr>
          <p:cNvPr id="149507" name="Text Placeholder 2"/>
          <p:cNvSpPr>
            <a:spLocks noGrp="1"/>
          </p:cNvSpPr>
          <p:nvPr>
            <p:ph type="body" idx="1"/>
          </p:nvPr>
        </p:nvSpPr>
        <p:spPr>
          <a:xfrm>
            <a:off x="103683" y="1033889"/>
            <a:ext cx="11949753" cy="5202973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3200" dirty="0">
                <a:solidFill>
                  <a:srgbClr val="000000"/>
                </a:solidFill>
              </a:rPr>
              <a:t>An array of 1,048,576 (2</a:t>
            </a:r>
            <a:r>
              <a:rPr lang="en-US" altLang="en-US" sz="3200" baseline="30000" dirty="0">
                <a:solidFill>
                  <a:srgbClr val="000000"/>
                </a:solidFill>
              </a:rPr>
              <a:t>20</a:t>
            </a:r>
            <a:r>
              <a:rPr lang="en-US" altLang="en-US" sz="3200" dirty="0">
                <a:solidFill>
                  <a:srgbClr val="000000"/>
                </a:solidFill>
              </a:rPr>
              <a:t>) elements takes a </a:t>
            </a:r>
            <a:r>
              <a:rPr lang="en-US" altLang="en-US" sz="3200" b="1" u="sng" dirty="0">
                <a:solidFill>
                  <a:srgbClr val="000000"/>
                </a:solidFill>
              </a:rPr>
              <a:t>maximum</a:t>
            </a:r>
            <a:r>
              <a:rPr lang="en-US" altLang="en-US" sz="3200" u="sng" dirty="0">
                <a:solidFill>
                  <a:srgbClr val="000000"/>
                </a:solidFill>
              </a:rPr>
              <a:t> of </a:t>
            </a:r>
            <a:r>
              <a:rPr lang="en-US" altLang="en-US" sz="3200" i="1" u="sng" dirty="0">
                <a:solidFill>
                  <a:srgbClr val="000000"/>
                </a:solidFill>
              </a:rPr>
              <a:t>only</a:t>
            </a:r>
            <a:r>
              <a:rPr lang="en-US" altLang="en-US" sz="3200" u="sng" dirty="0">
                <a:solidFill>
                  <a:srgbClr val="000000"/>
                </a:solidFill>
              </a:rPr>
              <a:t> 20 comparisons</a:t>
            </a:r>
            <a:r>
              <a:rPr lang="en-US" altLang="en-US" sz="3200" dirty="0">
                <a:solidFill>
                  <a:srgbClr val="000000"/>
                </a:solidFill>
              </a:rPr>
              <a:t> to find the search key. </a:t>
            </a:r>
          </a:p>
          <a:p>
            <a:pPr algn="just" eaLnBrk="1" hangingPunct="1"/>
            <a:r>
              <a:rPr lang="en-US" altLang="en-US" sz="3200" dirty="0">
                <a:solidFill>
                  <a:srgbClr val="000000"/>
                </a:solidFill>
              </a:rPr>
              <a:t>An array of </a:t>
            </a:r>
            <a:r>
              <a:rPr lang="en-US" altLang="en-US" sz="3200" u="sng" dirty="0">
                <a:solidFill>
                  <a:srgbClr val="000000"/>
                </a:solidFill>
              </a:rPr>
              <a:t>one billion elements</a:t>
            </a:r>
            <a:r>
              <a:rPr lang="en-US" altLang="en-US" sz="3200" dirty="0">
                <a:solidFill>
                  <a:srgbClr val="000000"/>
                </a:solidFill>
              </a:rPr>
              <a:t> takes a </a:t>
            </a:r>
            <a:r>
              <a:rPr lang="en-US" altLang="en-US" sz="3200" u="sng" dirty="0">
                <a:solidFill>
                  <a:srgbClr val="000000"/>
                </a:solidFill>
              </a:rPr>
              <a:t>maximum of </a:t>
            </a:r>
            <a:r>
              <a:rPr lang="en-US" altLang="en-US" sz="3200" i="1" u="sng" dirty="0">
                <a:solidFill>
                  <a:srgbClr val="000000"/>
                </a:solidFill>
              </a:rPr>
              <a:t>only</a:t>
            </a:r>
            <a:r>
              <a:rPr lang="en-US" altLang="en-US" sz="3200" u="sng" dirty="0">
                <a:solidFill>
                  <a:srgbClr val="000000"/>
                </a:solidFill>
              </a:rPr>
              <a:t> 30 comparisons</a:t>
            </a:r>
            <a:r>
              <a:rPr lang="en-US" altLang="en-US" sz="3200" dirty="0">
                <a:solidFill>
                  <a:srgbClr val="000000"/>
                </a:solidFill>
              </a:rPr>
              <a:t> to find the search key. </a:t>
            </a:r>
          </a:p>
          <a:p>
            <a:pPr algn="just" eaLnBrk="1" hangingPunct="1"/>
            <a:r>
              <a:rPr lang="en-US" altLang="en-US" sz="3200" dirty="0">
                <a:solidFill>
                  <a:srgbClr val="000000"/>
                </a:solidFill>
              </a:rPr>
              <a:t>This is a tremendous increase in performance over the </a:t>
            </a:r>
            <a:r>
              <a:rPr lang="en-US" altLang="en-US" sz="3200" u="sng" dirty="0">
                <a:solidFill>
                  <a:srgbClr val="000000"/>
                </a:solidFill>
              </a:rPr>
              <a:t>linear search</a:t>
            </a:r>
            <a:r>
              <a:rPr lang="en-US" altLang="en-US" sz="3200" dirty="0">
                <a:solidFill>
                  <a:srgbClr val="000000"/>
                </a:solidFill>
              </a:rPr>
              <a:t> that required comparing the search key to an </a:t>
            </a:r>
            <a:r>
              <a:rPr lang="en-US" altLang="en-US" sz="3200" u="sng" dirty="0">
                <a:solidFill>
                  <a:srgbClr val="000000"/>
                </a:solidFill>
              </a:rPr>
              <a:t>average of half of the array elements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sz="3200" dirty="0">
                <a:solidFill>
                  <a:srgbClr val="000000"/>
                </a:solidFill>
              </a:rPr>
              <a:t>For a </a:t>
            </a:r>
            <a:r>
              <a:rPr lang="en-US" altLang="en-US" sz="3200" u="sng" dirty="0">
                <a:solidFill>
                  <a:srgbClr val="000000"/>
                </a:solidFill>
              </a:rPr>
              <a:t>one-billion-element </a:t>
            </a:r>
            <a:r>
              <a:rPr lang="en-US" altLang="en-US" sz="3200" u="sng" dirty="0" smtClean="0">
                <a:solidFill>
                  <a:srgbClr val="000000"/>
                </a:solidFill>
              </a:rPr>
              <a:t>array</a:t>
            </a:r>
            <a:r>
              <a:rPr lang="tr-TR" altLang="en-US" sz="3200" dirty="0" smtClean="0">
                <a:solidFill>
                  <a:srgbClr val="000000"/>
                </a:solidFill>
              </a:rPr>
              <a:t>:</a:t>
            </a:r>
          </a:p>
          <a:p>
            <a:pPr lvl="1" algn="just"/>
            <a:r>
              <a:rPr lang="en-US" altLang="en-US" sz="3200" dirty="0" smtClean="0">
                <a:solidFill>
                  <a:srgbClr val="000000"/>
                </a:solidFill>
              </a:rPr>
              <a:t>this </a:t>
            </a:r>
            <a:r>
              <a:rPr lang="en-US" altLang="en-US" sz="3200" dirty="0">
                <a:solidFill>
                  <a:srgbClr val="000000"/>
                </a:solidFill>
              </a:rPr>
              <a:t>is a </a:t>
            </a:r>
            <a:r>
              <a:rPr lang="en-US" altLang="en-US" sz="3200" u="sng" dirty="0">
                <a:solidFill>
                  <a:srgbClr val="000000"/>
                </a:solidFill>
              </a:rPr>
              <a:t>difference</a:t>
            </a:r>
            <a:r>
              <a:rPr lang="en-US" altLang="en-US" sz="3200" dirty="0">
                <a:solidFill>
                  <a:srgbClr val="000000"/>
                </a:solidFill>
              </a:rPr>
              <a:t> between an </a:t>
            </a:r>
            <a:r>
              <a:rPr lang="en-US" altLang="en-US" sz="3200" u="sng" dirty="0">
                <a:solidFill>
                  <a:srgbClr val="000000"/>
                </a:solidFill>
              </a:rPr>
              <a:t>average of 500 million comparisons</a:t>
            </a:r>
            <a:r>
              <a:rPr lang="en-US" altLang="en-US" sz="3200" dirty="0">
                <a:solidFill>
                  <a:srgbClr val="000000"/>
                </a:solidFill>
              </a:rPr>
              <a:t> </a:t>
            </a:r>
            <a:endParaRPr lang="tr-TR" altLang="en-US" sz="3200" dirty="0" smtClean="0">
              <a:solidFill>
                <a:srgbClr val="000000"/>
              </a:solidFill>
            </a:endParaRPr>
          </a:p>
          <a:p>
            <a:pPr lvl="1" algn="just"/>
            <a:r>
              <a:rPr lang="en-US" altLang="en-US" sz="3200" dirty="0" smtClean="0">
                <a:solidFill>
                  <a:srgbClr val="000000"/>
                </a:solidFill>
              </a:rPr>
              <a:t>and </a:t>
            </a:r>
            <a:r>
              <a:rPr lang="en-US" altLang="en-US" sz="3200" dirty="0">
                <a:solidFill>
                  <a:srgbClr val="000000"/>
                </a:solidFill>
              </a:rPr>
              <a:t>a </a:t>
            </a:r>
            <a:r>
              <a:rPr lang="en-US" altLang="en-US" sz="3200" u="sng" dirty="0">
                <a:solidFill>
                  <a:srgbClr val="000000"/>
                </a:solidFill>
              </a:rPr>
              <a:t>maximum of 30 comparisons</a:t>
            </a:r>
            <a:r>
              <a:rPr lang="en-US" altLang="en-US" sz="3200" dirty="0">
                <a:solidFill>
                  <a:srgbClr val="000000"/>
                </a:solidFill>
              </a:rPr>
              <a:t>!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84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48609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676" y="160410"/>
            <a:ext cx="10515600" cy="41279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6.10  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Searching Arrays (Cont.)</a:t>
            </a:r>
          </a:p>
        </p:txBody>
      </p:sp>
      <p:sp>
        <p:nvSpPr>
          <p:cNvPr id="150531" name="Text Placeholder 2"/>
          <p:cNvSpPr>
            <a:spLocks noGrp="1"/>
          </p:cNvSpPr>
          <p:nvPr>
            <p:ph type="body" idx="1"/>
          </p:nvPr>
        </p:nvSpPr>
        <p:spPr>
          <a:xfrm>
            <a:off x="101220" y="805219"/>
            <a:ext cx="11922456" cy="5585109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</a:rPr>
              <a:t>maximum comparisons</a:t>
            </a:r>
            <a:r>
              <a:rPr lang="en-US" altLang="en-US" dirty="0">
                <a:solidFill>
                  <a:srgbClr val="000000"/>
                </a:solidFill>
              </a:rPr>
              <a:t> for any array can be determined by </a:t>
            </a:r>
            <a:r>
              <a:rPr lang="en-US" altLang="en-US" u="sng" dirty="0">
                <a:solidFill>
                  <a:srgbClr val="000000"/>
                </a:solidFill>
              </a:rPr>
              <a:t>finding the first power of 2 greater than the number of array elements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Figure 6.19 presents the </a:t>
            </a:r>
            <a:r>
              <a:rPr lang="en-US" altLang="en-US" i="1" u="sng" dirty="0">
                <a:solidFill>
                  <a:srgbClr val="000000"/>
                </a:solidFill>
              </a:rPr>
              <a:t>iterative</a:t>
            </a:r>
            <a:r>
              <a:rPr lang="en-US" altLang="en-US" u="sng" dirty="0">
                <a:solidFill>
                  <a:srgbClr val="000000"/>
                </a:solidFill>
              </a:rPr>
              <a:t> version</a:t>
            </a:r>
            <a:r>
              <a:rPr lang="en-US" altLang="en-US" dirty="0">
                <a:solidFill>
                  <a:srgbClr val="000000"/>
                </a:solidFill>
              </a:rPr>
              <a:t> of function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binarySearch</a:t>
            </a:r>
            <a:endParaRPr lang="en-US" altLang="en-US" b="1" dirty="0">
              <a:solidFill>
                <a:srgbClr val="000000"/>
              </a:solidFill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The function receives </a:t>
            </a:r>
            <a:r>
              <a:rPr lang="en-US" altLang="en-US" u="sng" dirty="0">
                <a:solidFill>
                  <a:srgbClr val="000000"/>
                </a:solidFill>
              </a:rPr>
              <a:t>four arguments</a:t>
            </a:r>
            <a:r>
              <a:rPr lang="en-US" altLang="en-US" dirty="0" smtClean="0">
                <a:solidFill>
                  <a:srgbClr val="000000"/>
                </a:solidFill>
              </a:rPr>
              <a:t>—</a:t>
            </a:r>
            <a:endParaRPr lang="tr-TR" altLang="en-US" dirty="0" smtClean="0">
              <a:solidFill>
                <a:srgbClr val="000000"/>
              </a:solidFill>
            </a:endParaRPr>
          </a:p>
          <a:p>
            <a:pPr lvl="1" algn="just"/>
            <a:r>
              <a:rPr lang="en-US" altLang="en-US" sz="2800" dirty="0" smtClean="0">
                <a:solidFill>
                  <a:srgbClr val="000000"/>
                </a:solidFill>
              </a:rPr>
              <a:t>an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integer array b </a:t>
            </a:r>
            <a:r>
              <a:rPr lang="en-US" altLang="en-US" sz="2800" dirty="0">
                <a:solidFill>
                  <a:srgbClr val="000000"/>
                </a:solidFill>
              </a:rPr>
              <a:t>to be searched, </a:t>
            </a:r>
            <a:endParaRPr lang="tr-TR" altLang="en-US" sz="2800" dirty="0" smtClean="0">
              <a:solidFill>
                <a:srgbClr val="000000"/>
              </a:solidFill>
            </a:endParaRPr>
          </a:p>
          <a:p>
            <a:pPr lvl="1" algn="just"/>
            <a:r>
              <a:rPr lang="en-US" altLang="en-US" sz="2800" dirty="0" smtClean="0">
                <a:solidFill>
                  <a:srgbClr val="000000"/>
                </a:solidFill>
              </a:rPr>
              <a:t>an </a:t>
            </a:r>
            <a:r>
              <a:rPr lang="en-US" altLang="en-US" sz="2800" dirty="0">
                <a:solidFill>
                  <a:srgbClr val="000000"/>
                </a:solidFill>
              </a:rPr>
              <a:t>integer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searchKey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endParaRPr lang="tr-TR" altLang="en-US" sz="2800" dirty="0" smtClean="0">
              <a:solidFill>
                <a:srgbClr val="000000"/>
              </a:solidFill>
            </a:endParaRPr>
          </a:p>
          <a:p>
            <a:pPr lvl="1" algn="just"/>
            <a:r>
              <a:rPr lang="en-US" altLang="en-US" sz="2800" dirty="0" smtClean="0">
                <a:solidFill>
                  <a:srgbClr val="000000"/>
                </a:solidFill>
              </a:rPr>
              <a:t>the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low array index </a:t>
            </a:r>
            <a:endParaRPr lang="tr-TR" altLang="en-US" sz="2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algn="just"/>
            <a:r>
              <a:rPr lang="en-US" altLang="en-US" sz="2800" dirty="0" smtClean="0">
                <a:solidFill>
                  <a:srgbClr val="000000"/>
                </a:solidFill>
              </a:rPr>
              <a:t>and </a:t>
            </a:r>
            <a:r>
              <a:rPr lang="en-US" altLang="en-US" sz="2800" dirty="0">
                <a:solidFill>
                  <a:srgbClr val="000000"/>
                </a:solidFill>
              </a:rPr>
              <a:t>the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high array index</a:t>
            </a:r>
            <a:r>
              <a:rPr lang="en-US" altLang="en-US" sz="2800" dirty="0">
                <a:solidFill>
                  <a:srgbClr val="000000"/>
                </a:solidFill>
              </a:rPr>
              <a:t> (these define the portion of the array to be searched).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If the search key does </a:t>
            </a:r>
            <a:r>
              <a:rPr lang="en-US" altLang="en-US" i="1" u="sng" dirty="0">
                <a:solidFill>
                  <a:srgbClr val="000000"/>
                </a:solidFill>
              </a:rPr>
              <a:t>not</a:t>
            </a:r>
            <a:r>
              <a:rPr lang="en-US" altLang="en-US" u="sng" dirty="0">
                <a:solidFill>
                  <a:srgbClr val="000000"/>
                </a:solidFill>
              </a:rPr>
              <a:t> match the middle element of a subarray</a:t>
            </a:r>
            <a:r>
              <a:rPr lang="en-US" altLang="en-US" dirty="0">
                <a:solidFill>
                  <a:srgbClr val="000000"/>
                </a:solidFill>
              </a:rPr>
              <a:t>, the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low</a:t>
            </a:r>
            <a:r>
              <a:rPr lang="en-US" altLang="en-US" b="1" dirty="0">
                <a:solidFill>
                  <a:srgbClr val="000000"/>
                </a:solidFill>
              </a:rPr>
              <a:t> index</a:t>
            </a:r>
            <a:r>
              <a:rPr lang="en-US" altLang="en-US" dirty="0">
                <a:solidFill>
                  <a:srgbClr val="000000"/>
                </a:solidFill>
              </a:rPr>
              <a:t> or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high</a:t>
            </a:r>
            <a:r>
              <a:rPr lang="en-US" altLang="en-US" b="1" dirty="0">
                <a:solidFill>
                  <a:srgbClr val="000000"/>
                </a:solidFill>
              </a:rPr>
              <a:t> index</a:t>
            </a:r>
            <a:r>
              <a:rPr lang="en-US" altLang="en-US" dirty="0">
                <a:solidFill>
                  <a:srgbClr val="000000"/>
                </a:solidFill>
              </a:rPr>
              <a:t> is modified so that a </a:t>
            </a:r>
            <a:r>
              <a:rPr lang="en-US" altLang="en-US" u="sng" dirty="0">
                <a:solidFill>
                  <a:srgbClr val="000000"/>
                </a:solidFill>
              </a:rPr>
              <a:t>smaller subarray</a:t>
            </a:r>
            <a:r>
              <a:rPr lang="en-US" altLang="en-US" dirty="0">
                <a:solidFill>
                  <a:srgbClr val="000000"/>
                </a:solidFill>
              </a:rPr>
              <a:t> can be searched.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85</a:t>
            </a:fld>
            <a:endParaRPr lang="en-US" altLang="en-US" dirty="0"/>
          </a:p>
        </p:txBody>
      </p:sp>
      <p:pic>
        <p:nvPicPr>
          <p:cNvPr id="6" name="Picture 5" descr="chtp8_06_Page_67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5" b="69751"/>
          <a:stretch/>
        </p:blipFill>
        <p:spPr>
          <a:xfrm>
            <a:off x="203676" y="6127198"/>
            <a:ext cx="11150124" cy="274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1773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68" y="174057"/>
            <a:ext cx="10515600" cy="45374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6.10  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Searching Arrays (Cont.)</a:t>
            </a:r>
          </a:p>
        </p:txBody>
      </p:sp>
      <p:sp>
        <p:nvSpPr>
          <p:cNvPr id="151555" name="Text Placeholder 2"/>
          <p:cNvSpPr>
            <a:spLocks noGrp="1"/>
          </p:cNvSpPr>
          <p:nvPr>
            <p:ph type="body" idx="1"/>
          </p:nvPr>
        </p:nvSpPr>
        <p:spPr>
          <a:xfrm>
            <a:off x="114868" y="711507"/>
            <a:ext cx="11963401" cy="5827405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</a:rPr>
              <a:t>If the </a:t>
            </a:r>
            <a:r>
              <a:rPr lang="en-US" altLang="en-US" sz="2600" u="sng" dirty="0">
                <a:solidFill>
                  <a:srgbClr val="000000"/>
                </a:solidFill>
              </a:rPr>
              <a:t>search key is </a:t>
            </a:r>
            <a:r>
              <a:rPr lang="en-US" altLang="en-US" sz="2600" i="1" u="sng" dirty="0">
                <a:solidFill>
                  <a:srgbClr val="000000"/>
                </a:solidFill>
              </a:rPr>
              <a:t>less than </a:t>
            </a:r>
            <a:r>
              <a:rPr lang="en-US" altLang="en-US" sz="2600" u="sng" dirty="0">
                <a:solidFill>
                  <a:srgbClr val="000000"/>
                </a:solidFill>
              </a:rPr>
              <a:t>the middle element</a:t>
            </a:r>
            <a:r>
              <a:rPr lang="en-US" altLang="en-US" sz="2600" dirty="0">
                <a:solidFill>
                  <a:srgbClr val="000000"/>
                </a:solidFill>
              </a:rPr>
              <a:t>, </a:t>
            </a:r>
            <a:endParaRPr lang="tr-TR" altLang="en-US" sz="2600" dirty="0" smtClean="0">
              <a:solidFill>
                <a:srgbClr val="000000"/>
              </a:solidFill>
            </a:endParaRPr>
          </a:p>
          <a:p>
            <a:pPr lvl="1" algn="just"/>
            <a:r>
              <a:rPr lang="en-US" altLang="en-US" sz="2600" dirty="0" smtClean="0">
                <a:solidFill>
                  <a:srgbClr val="000000"/>
                </a:solidFill>
              </a:rPr>
              <a:t>the </a:t>
            </a:r>
            <a:r>
              <a:rPr lang="en-US" alt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high</a:t>
            </a:r>
            <a:r>
              <a:rPr lang="en-US" altLang="en-US" sz="2600" u="sng" dirty="0">
                <a:solidFill>
                  <a:srgbClr val="000000"/>
                </a:solidFill>
              </a:rPr>
              <a:t> index</a:t>
            </a:r>
            <a:r>
              <a:rPr lang="en-US" altLang="en-US" sz="2600" dirty="0">
                <a:solidFill>
                  <a:srgbClr val="000000"/>
                </a:solidFill>
              </a:rPr>
              <a:t> is set to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middle</a:t>
            </a:r>
            <a:r>
              <a:rPr lang="en-US" altLang="en-US" sz="2600" b="1" dirty="0">
                <a:solidFill>
                  <a:srgbClr val="000000"/>
                </a:solidFill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altLang="en-US" sz="2600" b="1" dirty="0">
                <a:solidFill>
                  <a:srgbClr val="000000"/>
                </a:solidFill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600" dirty="0">
                <a:solidFill>
                  <a:srgbClr val="000000"/>
                </a:solidFill>
              </a:rPr>
              <a:t> </a:t>
            </a:r>
            <a:endParaRPr lang="tr-TR" altLang="en-US" sz="2600" dirty="0" smtClean="0">
              <a:solidFill>
                <a:srgbClr val="000000"/>
              </a:solidFill>
            </a:endParaRPr>
          </a:p>
          <a:p>
            <a:pPr lvl="1" algn="just"/>
            <a:r>
              <a:rPr lang="en-US" altLang="en-US" sz="2600" dirty="0" smtClean="0">
                <a:solidFill>
                  <a:srgbClr val="000000"/>
                </a:solidFill>
              </a:rPr>
              <a:t>and </a:t>
            </a:r>
            <a:r>
              <a:rPr lang="en-US" altLang="en-US" sz="2600" dirty="0">
                <a:solidFill>
                  <a:srgbClr val="000000"/>
                </a:solidFill>
              </a:rPr>
              <a:t>the </a:t>
            </a:r>
            <a:r>
              <a:rPr lang="en-US" altLang="en-US" sz="2600" u="sng" dirty="0">
                <a:solidFill>
                  <a:srgbClr val="000000"/>
                </a:solidFill>
              </a:rPr>
              <a:t>search is continued</a:t>
            </a:r>
            <a:r>
              <a:rPr lang="en-US" altLang="en-US" sz="2600" dirty="0">
                <a:solidFill>
                  <a:srgbClr val="000000"/>
                </a:solidFill>
              </a:rPr>
              <a:t> on the elements from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low</a:t>
            </a:r>
            <a:r>
              <a:rPr lang="en-US" altLang="en-US" sz="2600" dirty="0">
                <a:solidFill>
                  <a:srgbClr val="000000"/>
                </a:solidFill>
              </a:rPr>
              <a:t> to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middle</a:t>
            </a:r>
            <a:r>
              <a:rPr lang="en-US" altLang="en-US" sz="2600" b="1" dirty="0">
                <a:solidFill>
                  <a:srgbClr val="000000"/>
                </a:solidFill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altLang="en-US" sz="2600" b="1" dirty="0">
                <a:solidFill>
                  <a:srgbClr val="000000"/>
                </a:solidFill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6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</a:rPr>
              <a:t>If the </a:t>
            </a:r>
            <a:r>
              <a:rPr lang="en-US" altLang="en-US" sz="2600" u="sng" dirty="0">
                <a:solidFill>
                  <a:srgbClr val="000000"/>
                </a:solidFill>
              </a:rPr>
              <a:t>search key is </a:t>
            </a:r>
            <a:r>
              <a:rPr lang="en-US" altLang="en-US" sz="2600" i="1" u="sng" dirty="0">
                <a:solidFill>
                  <a:srgbClr val="000000"/>
                </a:solidFill>
              </a:rPr>
              <a:t>greater than </a:t>
            </a:r>
            <a:r>
              <a:rPr lang="en-US" altLang="en-US" sz="2600" u="sng" dirty="0">
                <a:solidFill>
                  <a:srgbClr val="000000"/>
                </a:solidFill>
              </a:rPr>
              <a:t>the middle element</a:t>
            </a:r>
            <a:r>
              <a:rPr lang="en-US" altLang="en-US" sz="2600" dirty="0">
                <a:solidFill>
                  <a:srgbClr val="000000"/>
                </a:solidFill>
              </a:rPr>
              <a:t>, </a:t>
            </a:r>
            <a:endParaRPr lang="tr-TR" altLang="en-US" sz="2600" dirty="0" smtClean="0">
              <a:solidFill>
                <a:srgbClr val="000000"/>
              </a:solidFill>
            </a:endParaRPr>
          </a:p>
          <a:p>
            <a:pPr lvl="1" algn="just"/>
            <a:r>
              <a:rPr lang="en-US" altLang="en-US" sz="2600" dirty="0" smtClean="0">
                <a:solidFill>
                  <a:srgbClr val="000000"/>
                </a:solidFill>
              </a:rPr>
              <a:t>the </a:t>
            </a:r>
            <a:r>
              <a:rPr lang="en-US" alt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low</a:t>
            </a:r>
            <a:r>
              <a:rPr lang="en-US" altLang="en-US" sz="2600" u="sng" dirty="0">
                <a:solidFill>
                  <a:srgbClr val="000000"/>
                </a:solidFill>
              </a:rPr>
              <a:t> index</a:t>
            </a:r>
            <a:r>
              <a:rPr lang="en-US" altLang="en-US" sz="2600" dirty="0">
                <a:solidFill>
                  <a:srgbClr val="000000"/>
                </a:solidFill>
              </a:rPr>
              <a:t> is set to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middle</a:t>
            </a:r>
            <a:r>
              <a:rPr lang="en-US" altLang="en-US" sz="2600" b="1" dirty="0">
                <a:solidFill>
                  <a:srgbClr val="000000"/>
                </a:solidFill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en-US" sz="2600" b="1" dirty="0">
                <a:solidFill>
                  <a:srgbClr val="000000"/>
                </a:solidFill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600" dirty="0">
                <a:solidFill>
                  <a:srgbClr val="000000"/>
                </a:solidFill>
              </a:rPr>
              <a:t> </a:t>
            </a:r>
            <a:endParaRPr lang="tr-TR" altLang="en-US" sz="2600" dirty="0" smtClean="0">
              <a:solidFill>
                <a:srgbClr val="000000"/>
              </a:solidFill>
            </a:endParaRPr>
          </a:p>
          <a:p>
            <a:pPr lvl="1" algn="just"/>
            <a:r>
              <a:rPr lang="en-US" altLang="en-US" sz="2600" dirty="0" smtClean="0">
                <a:solidFill>
                  <a:srgbClr val="000000"/>
                </a:solidFill>
              </a:rPr>
              <a:t>and </a:t>
            </a:r>
            <a:r>
              <a:rPr lang="en-US" altLang="en-US" sz="2600" dirty="0">
                <a:solidFill>
                  <a:srgbClr val="000000"/>
                </a:solidFill>
              </a:rPr>
              <a:t>the </a:t>
            </a:r>
            <a:r>
              <a:rPr lang="en-US" altLang="en-US" sz="2600" u="sng" dirty="0">
                <a:solidFill>
                  <a:srgbClr val="000000"/>
                </a:solidFill>
              </a:rPr>
              <a:t>search is continued</a:t>
            </a:r>
            <a:r>
              <a:rPr lang="en-US" altLang="en-US" sz="2600" dirty="0">
                <a:solidFill>
                  <a:srgbClr val="000000"/>
                </a:solidFill>
              </a:rPr>
              <a:t> on the elements from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middle</a:t>
            </a:r>
            <a:r>
              <a:rPr lang="en-US" altLang="en-US" sz="2600" b="1" dirty="0">
                <a:solidFill>
                  <a:srgbClr val="000000"/>
                </a:solidFill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en-US" sz="2600" b="1" dirty="0">
                <a:solidFill>
                  <a:srgbClr val="000000"/>
                </a:solidFill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600" dirty="0">
                <a:solidFill>
                  <a:srgbClr val="000000"/>
                </a:solidFill>
              </a:rPr>
              <a:t> to </a:t>
            </a:r>
            <a:r>
              <a:rPr lang="en-US" altLang="en-US" sz="26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high</a:t>
            </a:r>
            <a:r>
              <a:rPr lang="en-US" altLang="en-US" sz="2600" dirty="0" smtClean="0">
                <a:solidFill>
                  <a:srgbClr val="000000"/>
                </a:solidFill>
              </a:rPr>
              <a:t>.</a:t>
            </a:r>
            <a:endParaRPr lang="tr-TR" altLang="en-US" sz="26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86</a:t>
            </a:fld>
            <a:endParaRPr lang="en-US" altLang="en-US" dirty="0"/>
          </a:p>
        </p:txBody>
      </p:sp>
      <p:pic>
        <p:nvPicPr>
          <p:cNvPr id="7" name="Picture 6" descr="chtp8_06_Page_69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1" r="8884" b="27163"/>
          <a:stretch/>
        </p:blipFill>
        <p:spPr>
          <a:xfrm>
            <a:off x="1835470" y="3429635"/>
            <a:ext cx="7333160" cy="3291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68161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68" y="174057"/>
            <a:ext cx="10515600" cy="45374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6.10  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Searching Arrays (Cont.)</a:t>
            </a:r>
          </a:p>
        </p:txBody>
      </p:sp>
      <p:sp>
        <p:nvSpPr>
          <p:cNvPr id="151555" name="Text Placeholder 2"/>
          <p:cNvSpPr>
            <a:spLocks noGrp="1"/>
          </p:cNvSpPr>
          <p:nvPr>
            <p:ph type="body" idx="1"/>
          </p:nvPr>
        </p:nvSpPr>
        <p:spPr>
          <a:xfrm>
            <a:off x="114868" y="711507"/>
            <a:ext cx="11963401" cy="5827405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700" dirty="0" smtClean="0">
                <a:solidFill>
                  <a:srgbClr val="000000"/>
                </a:solidFill>
              </a:rPr>
              <a:t>The </a:t>
            </a:r>
            <a:r>
              <a:rPr lang="en-US" altLang="en-US" sz="2700" dirty="0">
                <a:solidFill>
                  <a:srgbClr val="000000"/>
                </a:solidFill>
              </a:rPr>
              <a:t>program uses an array of </a:t>
            </a:r>
            <a:r>
              <a:rPr lang="en-US" altLang="en-US" sz="2700" u="sng" dirty="0">
                <a:solidFill>
                  <a:srgbClr val="000000"/>
                </a:solidFill>
              </a:rPr>
              <a:t>15 elements</a:t>
            </a:r>
            <a:r>
              <a:rPr lang="en-US" altLang="en-US" sz="2700" dirty="0">
                <a:solidFill>
                  <a:srgbClr val="000000"/>
                </a:solidFill>
              </a:rPr>
              <a:t>. </a:t>
            </a:r>
            <a:r>
              <a:rPr lang="en-US" altLang="en-US" sz="2700" dirty="0" smtClean="0">
                <a:solidFill>
                  <a:srgbClr val="000000"/>
                </a:solidFill>
              </a:rPr>
              <a:t>The </a:t>
            </a:r>
            <a:r>
              <a:rPr lang="en-US" altLang="en-US" sz="2700" u="sng" dirty="0">
                <a:solidFill>
                  <a:srgbClr val="000000"/>
                </a:solidFill>
              </a:rPr>
              <a:t>first power of 2 greater</a:t>
            </a:r>
            <a:r>
              <a:rPr lang="en-US" altLang="en-US" sz="2700" dirty="0">
                <a:solidFill>
                  <a:srgbClr val="000000"/>
                </a:solidFill>
              </a:rPr>
              <a:t> than the </a:t>
            </a:r>
            <a:r>
              <a:rPr lang="en-US" altLang="en-US" sz="2700" u="sng" dirty="0">
                <a:solidFill>
                  <a:srgbClr val="000000"/>
                </a:solidFill>
              </a:rPr>
              <a:t>number of elements</a:t>
            </a:r>
            <a:r>
              <a:rPr lang="en-US" altLang="en-US" sz="2700" dirty="0">
                <a:solidFill>
                  <a:srgbClr val="000000"/>
                </a:solidFill>
              </a:rPr>
              <a:t> in this array is </a:t>
            </a:r>
            <a:r>
              <a:rPr lang="en-US" altLang="en-US" sz="2700" b="1" dirty="0">
                <a:solidFill>
                  <a:srgbClr val="000000"/>
                </a:solidFill>
              </a:rPr>
              <a:t>16 (2</a:t>
            </a:r>
            <a:r>
              <a:rPr lang="en-US" altLang="en-US" sz="2700" b="1" baseline="30000" dirty="0">
                <a:solidFill>
                  <a:srgbClr val="000000"/>
                </a:solidFill>
              </a:rPr>
              <a:t>4</a:t>
            </a:r>
            <a:r>
              <a:rPr lang="en-US" altLang="en-US" sz="2700" b="1" dirty="0">
                <a:solidFill>
                  <a:srgbClr val="000000"/>
                </a:solidFill>
              </a:rPr>
              <a:t>)</a:t>
            </a:r>
            <a:r>
              <a:rPr lang="en-US" altLang="en-US" sz="2700" dirty="0">
                <a:solidFill>
                  <a:srgbClr val="000000"/>
                </a:solidFill>
              </a:rPr>
              <a:t>, so </a:t>
            </a:r>
            <a:r>
              <a:rPr lang="en-US" altLang="en-US" sz="2700" u="sng" dirty="0">
                <a:solidFill>
                  <a:srgbClr val="000000"/>
                </a:solidFill>
              </a:rPr>
              <a:t>no more than 4 comparisons</a:t>
            </a:r>
            <a:r>
              <a:rPr lang="en-US" altLang="en-US" sz="2700" dirty="0">
                <a:solidFill>
                  <a:srgbClr val="000000"/>
                </a:solidFill>
              </a:rPr>
              <a:t> are required to find the search key. </a:t>
            </a:r>
            <a:endParaRPr lang="tr-TR" altLang="en-US" sz="2700" dirty="0" smtClean="0">
              <a:solidFill>
                <a:srgbClr val="000000"/>
              </a:solidFill>
            </a:endParaRPr>
          </a:p>
          <a:p>
            <a:pPr algn="just"/>
            <a:r>
              <a:rPr lang="en-US" altLang="en-US" sz="2700" dirty="0">
                <a:solidFill>
                  <a:srgbClr val="000000"/>
                </a:solidFill>
              </a:rPr>
              <a:t>The program uses </a:t>
            </a:r>
            <a:endParaRPr lang="tr-TR" altLang="en-US" sz="2700" dirty="0" smtClean="0">
              <a:solidFill>
                <a:srgbClr val="000000"/>
              </a:solidFill>
            </a:endParaRPr>
          </a:p>
          <a:p>
            <a:pPr lvl="1" algn="just"/>
            <a:r>
              <a:rPr lang="en-US" altLang="en-US" sz="2700" dirty="0" smtClean="0">
                <a:solidFill>
                  <a:srgbClr val="000000"/>
                </a:solidFill>
              </a:rPr>
              <a:t>function </a:t>
            </a:r>
            <a:r>
              <a:rPr lang="en-US" altLang="en-US" sz="27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printHeader</a:t>
            </a:r>
            <a:r>
              <a:rPr lang="en-US" altLang="en-US" sz="2700" dirty="0">
                <a:solidFill>
                  <a:srgbClr val="000000"/>
                </a:solidFill>
              </a:rPr>
              <a:t> to </a:t>
            </a:r>
            <a:r>
              <a:rPr lang="en-US" altLang="en-US" sz="2700" u="sng" dirty="0">
                <a:solidFill>
                  <a:srgbClr val="000000"/>
                </a:solidFill>
              </a:rPr>
              <a:t>output the array indices</a:t>
            </a:r>
            <a:r>
              <a:rPr lang="en-US" altLang="en-US" sz="2700" dirty="0">
                <a:solidFill>
                  <a:srgbClr val="000000"/>
                </a:solidFill>
              </a:rPr>
              <a:t> </a:t>
            </a:r>
            <a:endParaRPr lang="tr-TR" altLang="en-US" sz="2700" dirty="0" smtClean="0">
              <a:solidFill>
                <a:srgbClr val="000000"/>
              </a:solidFill>
            </a:endParaRPr>
          </a:p>
          <a:p>
            <a:pPr lvl="1" algn="just"/>
            <a:r>
              <a:rPr lang="en-US" altLang="en-US" sz="2700" dirty="0" smtClean="0">
                <a:solidFill>
                  <a:srgbClr val="000000"/>
                </a:solidFill>
              </a:rPr>
              <a:t>and </a:t>
            </a:r>
            <a:r>
              <a:rPr lang="en-US" altLang="en-US" sz="2700" dirty="0">
                <a:solidFill>
                  <a:srgbClr val="000000"/>
                </a:solidFill>
              </a:rPr>
              <a:t>function </a:t>
            </a:r>
            <a:r>
              <a:rPr lang="en-US" altLang="en-US" sz="27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printRow</a:t>
            </a:r>
            <a:r>
              <a:rPr lang="en-US" altLang="en-US" sz="2700" dirty="0">
                <a:solidFill>
                  <a:srgbClr val="000000"/>
                </a:solidFill>
              </a:rPr>
              <a:t> to </a:t>
            </a:r>
            <a:r>
              <a:rPr lang="en-US" altLang="en-US" sz="2700" u="sng" dirty="0">
                <a:solidFill>
                  <a:srgbClr val="000000"/>
                </a:solidFill>
              </a:rPr>
              <a:t>output each subarray during the binary search process</a:t>
            </a:r>
            <a:r>
              <a:rPr lang="en-US" altLang="en-US" sz="2700" dirty="0">
                <a:solidFill>
                  <a:srgbClr val="000000"/>
                </a:solidFill>
              </a:rPr>
              <a:t>. </a:t>
            </a:r>
          </a:p>
          <a:p>
            <a:pPr algn="just"/>
            <a:r>
              <a:rPr lang="en-US" altLang="en-US" sz="2700" dirty="0">
                <a:solidFill>
                  <a:srgbClr val="000000"/>
                </a:solidFill>
              </a:rPr>
              <a:t>The </a:t>
            </a:r>
            <a:r>
              <a:rPr lang="en-US" altLang="en-US" sz="2700" u="sng" dirty="0">
                <a:solidFill>
                  <a:srgbClr val="000000"/>
                </a:solidFill>
              </a:rPr>
              <a:t>middle element in each subarray</a:t>
            </a:r>
            <a:r>
              <a:rPr lang="en-US" altLang="en-US" sz="2700" dirty="0">
                <a:solidFill>
                  <a:srgbClr val="000000"/>
                </a:solidFill>
              </a:rPr>
              <a:t> is marked with an asterisk (</a:t>
            </a:r>
            <a:r>
              <a:rPr lang="en-US" alt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2700" dirty="0">
                <a:solidFill>
                  <a:srgbClr val="000000"/>
                </a:solidFill>
              </a:rPr>
              <a:t>) to indicate the </a:t>
            </a:r>
            <a:r>
              <a:rPr lang="en-US" altLang="en-US" sz="2700" u="sng" dirty="0">
                <a:solidFill>
                  <a:srgbClr val="000000"/>
                </a:solidFill>
              </a:rPr>
              <a:t>element to which the search key is compared</a:t>
            </a:r>
            <a:r>
              <a:rPr lang="en-US" altLang="en-US" sz="2700" dirty="0" smtClean="0">
                <a:solidFill>
                  <a:srgbClr val="000000"/>
                </a:solidFill>
              </a:rPr>
              <a:t>.</a:t>
            </a:r>
            <a:endParaRPr lang="en-US" altLang="en-US" sz="27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87</a:t>
            </a:fld>
            <a:endParaRPr lang="en-US" altLang="en-US" dirty="0"/>
          </a:p>
        </p:txBody>
      </p:sp>
      <p:pic>
        <p:nvPicPr>
          <p:cNvPr id="5" name="Picture 4" descr="chtp8_06_Page_68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19" b="20199"/>
          <a:stretch/>
        </p:blipFill>
        <p:spPr>
          <a:xfrm>
            <a:off x="852132" y="4733671"/>
            <a:ext cx="9575239" cy="1737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85887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6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771786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013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6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029748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32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472" y="160408"/>
            <a:ext cx="10515600" cy="79493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Array Examples (Cont.) </a:t>
            </a:r>
          </a:p>
        </p:txBody>
      </p:sp>
      <p:sp>
        <p:nvSpPr>
          <p:cNvPr id="26627" name="Text Placeholder 2"/>
          <p:cNvSpPr>
            <a:spLocks noGrp="1"/>
          </p:cNvSpPr>
          <p:nvPr>
            <p:ph type="body" idx="1"/>
          </p:nvPr>
        </p:nvSpPr>
        <p:spPr>
          <a:xfrm>
            <a:off x="210402" y="955343"/>
            <a:ext cx="11785979" cy="4244454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</a:rPr>
              <a:t>The </a:t>
            </a:r>
            <a:r>
              <a:rPr lang="en-US" sz="2400" u="sng" dirty="0">
                <a:solidFill>
                  <a:srgbClr val="000000"/>
                </a:solidFill>
              </a:rPr>
              <a:t>first </a:t>
            </a:r>
            <a:r>
              <a:rPr lang="en-US" sz="2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</a:rPr>
              <a:t> statement displays the </a:t>
            </a:r>
            <a:r>
              <a:rPr lang="en-US" sz="2400" u="sng" dirty="0">
                <a:solidFill>
                  <a:srgbClr val="000000"/>
                </a:solidFill>
              </a:rPr>
              <a:t>column heads for the two columns</a:t>
            </a:r>
            <a:r>
              <a:rPr lang="en-US" sz="2400" dirty="0">
                <a:solidFill>
                  <a:srgbClr val="000000"/>
                </a:solidFill>
              </a:rPr>
              <a:t> printed in the subsequent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</a:rPr>
              <a:t> statement.</a:t>
            </a:r>
            <a:endParaRPr lang="tr-TR" altLang="en-US" sz="2400" dirty="0">
              <a:solidFill>
                <a:srgbClr val="000000"/>
              </a:solidFill>
            </a:endParaRP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</a:rPr>
              <a:t>Notice that the </a:t>
            </a:r>
            <a:r>
              <a:rPr lang="en-US" altLang="en-US" sz="2400" u="sng" dirty="0">
                <a:solidFill>
                  <a:srgbClr val="000000"/>
                </a:solidFill>
              </a:rPr>
              <a:t>variable </a:t>
            </a:r>
            <a:r>
              <a:rPr lang="en-US" altLang="en-US" sz="2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400" dirty="0">
                <a:solidFill>
                  <a:srgbClr val="000000"/>
                </a:solidFill>
              </a:rPr>
              <a:t> is declared to be of </a:t>
            </a:r>
            <a:r>
              <a:rPr lang="en-US" altLang="en-US" sz="2400" u="sng" dirty="0">
                <a:solidFill>
                  <a:srgbClr val="000000"/>
                </a:solidFill>
              </a:rPr>
              <a:t>type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3000" b="1" u="sng" dirty="0" err="1">
                <a:solidFill>
                  <a:srgbClr val="0000FF"/>
                </a:solidFill>
              </a:rPr>
              <a:t>size_t</a:t>
            </a:r>
            <a:r>
              <a:rPr lang="en-US" altLang="en-US" sz="2400" dirty="0">
                <a:solidFill>
                  <a:srgbClr val="000000"/>
                </a:solidFill>
              </a:rPr>
              <a:t>, which according to the C standard represents an </a:t>
            </a:r>
            <a:r>
              <a:rPr lang="en-US" altLang="en-US" sz="2400" b="1" u="sng" dirty="0">
                <a:solidFill>
                  <a:srgbClr val="000000"/>
                </a:solidFill>
              </a:rPr>
              <a:t>unsigned integral type</a:t>
            </a:r>
            <a:r>
              <a:rPr lang="en-US" altLang="en-US" sz="24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</a:rPr>
              <a:t>This type is recommended for </a:t>
            </a:r>
            <a:r>
              <a:rPr lang="en-US" altLang="en-US" sz="2400" u="sng" dirty="0">
                <a:solidFill>
                  <a:srgbClr val="000000"/>
                </a:solidFill>
              </a:rPr>
              <a:t>any variable that represents an </a:t>
            </a:r>
            <a:r>
              <a:rPr lang="en-US" altLang="en-US" sz="2400" b="1" u="sng" dirty="0">
                <a:solidFill>
                  <a:srgbClr val="000000"/>
                </a:solidFill>
              </a:rPr>
              <a:t>array’s size</a:t>
            </a:r>
            <a:r>
              <a:rPr lang="en-US" altLang="en-US" sz="2400" dirty="0">
                <a:solidFill>
                  <a:srgbClr val="000000"/>
                </a:solidFill>
              </a:rPr>
              <a:t> or an </a:t>
            </a:r>
            <a:r>
              <a:rPr lang="en-US" altLang="en-US" sz="2400" u="sng" dirty="0">
                <a:solidFill>
                  <a:srgbClr val="000000"/>
                </a:solidFill>
              </a:rPr>
              <a:t>array’s indices</a:t>
            </a:r>
            <a:r>
              <a:rPr lang="en-US" altLang="en-US" sz="24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</a:rPr>
              <a:t>Type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size_t</a:t>
            </a:r>
            <a:r>
              <a:rPr lang="en-US" altLang="en-US" sz="2400" dirty="0">
                <a:solidFill>
                  <a:srgbClr val="000000"/>
                </a:solidFill>
              </a:rPr>
              <a:t> is defined in header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stddef.h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2400" dirty="0">
                <a:solidFill>
                  <a:srgbClr val="000000"/>
                </a:solidFill>
              </a:rPr>
              <a:t>, which is often </a:t>
            </a:r>
            <a:r>
              <a:rPr lang="en-US" altLang="en-US" sz="2400" u="sng" dirty="0">
                <a:solidFill>
                  <a:srgbClr val="000000"/>
                </a:solidFill>
              </a:rPr>
              <a:t>included</a:t>
            </a:r>
            <a:r>
              <a:rPr lang="en-US" altLang="en-US" sz="2400" dirty="0">
                <a:solidFill>
                  <a:srgbClr val="000000"/>
                </a:solidFill>
              </a:rPr>
              <a:t> by other headers (such as 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stdio.h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2400" dirty="0">
                <a:solidFill>
                  <a:srgbClr val="000000"/>
                </a:solidFill>
              </a:rPr>
              <a:t>). </a:t>
            </a: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</a:rPr>
              <a:t>[Note: If you attempt to compile Fig. 6.3 and receive errors, simply include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stddef.h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2400" dirty="0">
                <a:solidFill>
                  <a:srgbClr val="000000"/>
                </a:solidFill>
              </a:rPr>
              <a:t> in your program.]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pic>
        <p:nvPicPr>
          <p:cNvPr id="6" name="Picture 5" descr="chtp8_06_Page_07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24" r="28655" b="26984"/>
          <a:stretch/>
        </p:blipFill>
        <p:spPr>
          <a:xfrm>
            <a:off x="3567752" y="4551481"/>
            <a:ext cx="5344236" cy="2169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88717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6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5049591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862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7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5023133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650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7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85015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928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7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5221565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543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7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910688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529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641" y="212231"/>
            <a:ext cx="10515600" cy="753991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Multidimensional Arrays</a:t>
            </a:r>
          </a:p>
        </p:txBody>
      </p:sp>
      <p:sp>
        <p:nvSpPr>
          <p:cNvPr id="161795" name="Text Placeholder 2"/>
          <p:cNvSpPr>
            <a:spLocks noGrp="1"/>
          </p:cNvSpPr>
          <p:nvPr>
            <p:ph type="body" idx="1"/>
          </p:nvPr>
        </p:nvSpPr>
        <p:spPr>
          <a:xfrm>
            <a:off x="142163" y="1293363"/>
            <a:ext cx="11908809" cy="4916369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</a:rPr>
              <a:t>Arrays in C can have multiple indices.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</a:rPr>
              <a:t>A common use of </a:t>
            </a:r>
            <a:r>
              <a:rPr lang="en-US" altLang="en-US" sz="3200" dirty="0">
                <a:solidFill>
                  <a:srgbClr val="0000FF"/>
                </a:solidFill>
              </a:rPr>
              <a:t>multidimensional arrays</a:t>
            </a:r>
            <a:r>
              <a:rPr lang="en-US" altLang="en-US" sz="3200" dirty="0">
                <a:solidFill>
                  <a:srgbClr val="000000"/>
                </a:solidFill>
              </a:rPr>
              <a:t> is to represent </a:t>
            </a:r>
            <a:r>
              <a:rPr lang="en-US" altLang="en-US" sz="3200" dirty="0">
                <a:solidFill>
                  <a:srgbClr val="0000FF"/>
                </a:solidFill>
              </a:rPr>
              <a:t>tables </a:t>
            </a:r>
            <a:r>
              <a:rPr lang="en-US" altLang="en-US" sz="3200" dirty="0">
                <a:solidFill>
                  <a:srgbClr val="000000"/>
                </a:solidFill>
              </a:rPr>
              <a:t>of values consisting of information arranged in </a:t>
            </a:r>
            <a:r>
              <a:rPr lang="en-US" altLang="en-US" sz="3200" i="1" u="sng" dirty="0">
                <a:solidFill>
                  <a:srgbClr val="000000"/>
                </a:solidFill>
              </a:rPr>
              <a:t>rows</a:t>
            </a:r>
            <a:r>
              <a:rPr lang="en-US" altLang="en-US" sz="3200" u="sng" dirty="0">
                <a:solidFill>
                  <a:srgbClr val="000000"/>
                </a:solidFill>
              </a:rPr>
              <a:t> and </a:t>
            </a:r>
            <a:r>
              <a:rPr lang="en-US" altLang="en-US" sz="3200" i="1" u="sng" dirty="0">
                <a:solidFill>
                  <a:srgbClr val="000000"/>
                </a:solidFill>
              </a:rPr>
              <a:t>columns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</a:rPr>
              <a:t>To identify a particular table element, we </a:t>
            </a:r>
            <a:r>
              <a:rPr lang="en-US" altLang="en-US" sz="3200" b="1" dirty="0">
                <a:solidFill>
                  <a:srgbClr val="000000"/>
                </a:solidFill>
              </a:rPr>
              <a:t>must specify two indices</a:t>
            </a:r>
            <a:r>
              <a:rPr lang="en-US" altLang="en-US" sz="3200" dirty="0">
                <a:solidFill>
                  <a:srgbClr val="000000"/>
                </a:solidFill>
              </a:rPr>
              <a:t>: </a:t>
            </a:r>
            <a:endParaRPr lang="tr-TR" altLang="en-US" sz="3200" dirty="0" smtClean="0">
              <a:solidFill>
                <a:srgbClr val="000000"/>
              </a:solidFill>
            </a:endParaRPr>
          </a:p>
          <a:p>
            <a:pPr lvl="1" algn="just"/>
            <a:r>
              <a:rPr lang="en-US" altLang="en-US" sz="3200" dirty="0" smtClean="0">
                <a:solidFill>
                  <a:srgbClr val="000000"/>
                </a:solidFill>
              </a:rPr>
              <a:t>The </a:t>
            </a:r>
            <a:r>
              <a:rPr lang="en-US" altLang="en-US" sz="3200" u="sng" dirty="0">
                <a:solidFill>
                  <a:srgbClr val="000000"/>
                </a:solidFill>
              </a:rPr>
              <a:t>first</a:t>
            </a:r>
            <a:r>
              <a:rPr lang="en-US" altLang="en-US" sz="3200" dirty="0">
                <a:solidFill>
                  <a:srgbClr val="000000"/>
                </a:solidFill>
              </a:rPr>
              <a:t> (by convention) identifies the </a:t>
            </a:r>
            <a:r>
              <a:rPr lang="en-US" altLang="en-US" sz="3200" u="sng" dirty="0">
                <a:solidFill>
                  <a:srgbClr val="000000"/>
                </a:solidFill>
              </a:rPr>
              <a:t>element’s </a:t>
            </a:r>
            <a:r>
              <a:rPr lang="en-US" altLang="en-US" sz="3200" i="1" u="sng" dirty="0">
                <a:solidFill>
                  <a:srgbClr val="000000"/>
                </a:solidFill>
              </a:rPr>
              <a:t>row</a:t>
            </a:r>
            <a:r>
              <a:rPr lang="en-US" altLang="en-US" sz="3200" dirty="0">
                <a:solidFill>
                  <a:srgbClr val="000000"/>
                </a:solidFill>
              </a:rPr>
              <a:t> </a:t>
            </a:r>
            <a:endParaRPr lang="tr-TR" altLang="en-US" sz="3200" dirty="0" smtClean="0">
              <a:solidFill>
                <a:srgbClr val="000000"/>
              </a:solidFill>
            </a:endParaRPr>
          </a:p>
          <a:p>
            <a:pPr lvl="1" algn="just"/>
            <a:r>
              <a:rPr lang="en-US" altLang="en-US" sz="3200" dirty="0" smtClean="0">
                <a:solidFill>
                  <a:srgbClr val="000000"/>
                </a:solidFill>
              </a:rPr>
              <a:t>and </a:t>
            </a:r>
            <a:r>
              <a:rPr lang="en-US" altLang="en-US" sz="3200" dirty="0">
                <a:solidFill>
                  <a:srgbClr val="000000"/>
                </a:solidFill>
              </a:rPr>
              <a:t>the </a:t>
            </a:r>
            <a:r>
              <a:rPr lang="en-US" altLang="en-US" sz="3200" u="sng" dirty="0">
                <a:solidFill>
                  <a:srgbClr val="000000"/>
                </a:solidFill>
              </a:rPr>
              <a:t>second</a:t>
            </a:r>
            <a:r>
              <a:rPr lang="en-US" altLang="en-US" sz="3200" dirty="0">
                <a:solidFill>
                  <a:srgbClr val="000000"/>
                </a:solidFill>
              </a:rPr>
              <a:t> (by convention) identifies the </a:t>
            </a:r>
            <a:r>
              <a:rPr lang="en-US" altLang="en-US" sz="3200" u="sng" dirty="0">
                <a:solidFill>
                  <a:srgbClr val="000000"/>
                </a:solidFill>
              </a:rPr>
              <a:t>element’s </a:t>
            </a:r>
            <a:r>
              <a:rPr lang="en-US" altLang="en-US" sz="3200" i="1" u="sng" dirty="0">
                <a:solidFill>
                  <a:srgbClr val="000000"/>
                </a:solidFill>
              </a:rPr>
              <a:t>column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</a:rPr>
              <a:t>Tables or arrays that </a:t>
            </a:r>
            <a:r>
              <a:rPr lang="en-US" altLang="en-US" sz="3200" u="sng" dirty="0">
                <a:solidFill>
                  <a:srgbClr val="000000"/>
                </a:solidFill>
              </a:rPr>
              <a:t>require two indices</a:t>
            </a:r>
            <a:r>
              <a:rPr lang="en-US" altLang="en-US" sz="3200" dirty="0">
                <a:solidFill>
                  <a:srgbClr val="000000"/>
                </a:solidFill>
              </a:rPr>
              <a:t> to identify a particular element are called </a:t>
            </a:r>
            <a:r>
              <a:rPr lang="en-US" altLang="en-US" sz="3200" dirty="0">
                <a:solidFill>
                  <a:srgbClr val="0000FF"/>
                </a:solidFill>
              </a:rPr>
              <a:t>two-dimensional arrays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  <a:endParaRPr lang="tr-TR" altLang="en-US" sz="3200" dirty="0" smtClean="0">
              <a:solidFill>
                <a:srgbClr val="000000"/>
              </a:solidFill>
            </a:endParaRPr>
          </a:p>
          <a:p>
            <a:r>
              <a:rPr lang="en-US" altLang="en-US" sz="3200" dirty="0">
                <a:solidFill>
                  <a:srgbClr val="000000"/>
                </a:solidFill>
              </a:rPr>
              <a:t>Multidimensional arrays can have </a:t>
            </a:r>
            <a:r>
              <a:rPr lang="en-US" altLang="en-US" sz="3200" u="sng" dirty="0">
                <a:solidFill>
                  <a:srgbClr val="000000"/>
                </a:solidFill>
              </a:rPr>
              <a:t>more than two indices</a:t>
            </a:r>
            <a:r>
              <a:rPr lang="en-US" altLang="en-US" sz="3200" dirty="0">
                <a:solidFill>
                  <a:srgbClr val="000000"/>
                </a:solidFill>
              </a:rPr>
              <a:t>. </a:t>
            </a:r>
            <a:endParaRPr lang="tr-TR" altLang="en-US" sz="3200" dirty="0" smtClean="0">
              <a:solidFill>
                <a:srgbClr val="000000"/>
              </a:solidFill>
            </a:endParaRPr>
          </a:p>
          <a:p>
            <a:pPr marL="0" indent="0" algn="just" eaLnBrk="1" hangingPunct="1">
              <a:lnSpc>
                <a:spcPct val="90000"/>
              </a:lnSpc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95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033928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6_Page_74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4" b="41095"/>
          <a:stretch/>
        </p:blipFill>
        <p:spPr>
          <a:xfrm>
            <a:off x="1302508" y="2671455"/>
            <a:ext cx="8875713" cy="36848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BADE-5021-4CFA-8714-EDB9776AC128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42163" y="436728"/>
            <a:ext cx="11908809" cy="163773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3200" dirty="0" smtClean="0">
                <a:solidFill>
                  <a:srgbClr val="000000"/>
                </a:solidFill>
              </a:rPr>
              <a:t>Figure 6.20 illustrates a two-dimensional array, </a:t>
            </a:r>
            <a:r>
              <a:rPr lang="en-US" altLang="en-US" sz="3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3200" dirty="0" smtClean="0">
                <a:solidFill>
                  <a:srgbClr val="000000"/>
                </a:solidFill>
              </a:rPr>
              <a:t>. The array contains three rows and four columns, so it’s said to be a </a:t>
            </a:r>
            <a:r>
              <a:rPr lang="en-US" altLang="en-US" sz="3200" b="1" u="sng" dirty="0" smtClean="0">
                <a:solidFill>
                  <a:srgbClr val="000000"/>
                </a:solidFill>
              </a:rPr>
              <a:t>3-by-4 array</a:t>
            </a:r>
            <a:r>
              <a:rPr lang="en-US" altLang="en-US" sz="3200" dirty="0" smtClean="0">
                <a:solidFill>
                  <a:srgbClr val="000000"/>
                </a:solidFill>
              </a:rPr>
              <a:t>. </a:t>
            </a:r>
          </a:p>
          <a:p>
            <a:r>
              <a:rPr lang="en-US" altLang="en-US" sz="3200" dirty="0" smtClean="0">
                <a:solidFill>
                  <a:srgbClr val="000000"/>
                </a:solidFill>
              </a:rPr>
              <a:t>In general, an array with </a:t>
            </a:r>
            <a:r>
              <a:rPr lang="en-US" altLang="en-US" sz="3200" b="1" i="1" u="sng" dirty="0" smtClean="0">
                <a:solidFill>
                  <a:srgbClr val="000000"/>
                </a:solidFill>
              </a:rPr>
              <a:t>m </a:t>
            </a:r>
            <a:r>
              <a:rPr lang="en-US" altLang="en-US" sz="3200" b="1" u="sng" dirty="0" smtClean="0">
                <a:solidFill>
                  <a:srgbClr val="000000"/>
                </a:solidFill>
              </a:rPr>
              <a:t>rows and </a:t>
            </a:r>
            <a:r>
              <a:rPr lang="en-US" altLang="en-US" sz="3200" b="1" i="1" u="sng" dirty="0" smtClean="0">
                <a:solidFill>
                  <a:srgbClr val="000000"/>
                </a:solidFill>
              </a:rPr>
              <a:t>n </a:t>
            </a:r>
            <a:r>
              <a:rPr lang="en-US" altLang="en-US" sz="3200" b="1" u="sng" dirty="0" smtClean="0">
                <a:solidFill>
                  <a:srgbClr val="000000"/>
                </a:solidFill>
              </a:rPr>
              <a:t>columns</a:t>
            </a:r>
            <a:r>
              <a:rPr lang="en-US" altLang="en-US" sz="3200" dirty="0" smtClean="0">
                <a:solidFill>
                  <a:srgbClr val="000000"/>
                </a:solidFill>
              </a:rPr>
              <a:t> is called an </a:t>
            </a:r>
            <a:r>
              <a:rPr lang="en-US" altLang="en-US" sz="3200" b="1" i="1" dirty="0" smtClean="0">
                <a:solidFill>
                  <a:srgbClr val="0000FF"/>
                </a:solidFill>
              </a:rPr>
              <a:t>m</a:t>
            </a:r>
            <a:r>
              <a:rPr lang="en-US" altLang="en-US" sz="3200" b="1" dirty="0" smtClean="0">
                <a:solidFill>
                  <a:srgbClr val="0000FF"/>
                </a:solidFill>
              </a:rPr>
              <a:t>-by-</a:t>
            </a:r>
            <a:r>
              <a:rPr lang="en-US" altLang="en-US" sz="3200" b="1" i="1" dirty="0" smtClean="0">
                <a:solidFill>
                  <a:srgbClr val="0000FF"/>
                </a:solidFill>
              </a:rPr>
              <a:t>n </a:t>
            </a:r>
            <a:r>
              <a:rPr lang="en-US" altLang="en-US" sz="3200" b="1" dirty="0" smtClean="0">
                <a:solidFill>
                  <a:srgbClr val="0000FF"/>
                </a:solidFill>
              </a:rPr>
              <a:t>array</a:t>
            </a:r>
          </a:p>
          <a:p>
            <a:pPr algn="just"/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1511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051" y="242295"/>
            <a:ext cx="10515600" cy="658457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Multidimensional Arrays (Cont.)</a:t>
            </a:r>
          </a:p>
        </p:txBody>
      </p:sp>
      <p:sp>
        <p:nvSpPr>
          <p:cNvPr id="164867" name="Text Placeholder 2"/>
          <p:cNvSpPr>
            <a:spLocks noGrp="1"/>
          </p:cNvSpPr>
          <p:nvPr>
            <p:ph type="body" idx="1"/>
          </p:nvPr>
        </p:nvSpPr>
        <p:spPr>
          <a:xfrm>
            <a:off x="224051" y="1047702"/>
            <a:ext cx="11826922" cy="2405182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700" u="sng" dirty="0">
                <a:solidFill>
                  <a:srgbClr val="000000"/>
                </a:solidFill>
              </a:rPr>
              <a:t>Every element</a:t>
            </a:r>
            <a:r>
              <a:rPr lang="en-US" altLang="en-US" sz="2700" dirty="0">
                <a:solidFill>
                  <a:srgbClr val="000000"/>
                </a:solidFill>
              </a:rPr>
              <a:t> in array </a:t>
            </a:r>
            <a:r>
              <a:rPr lang="en-US" alt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2700" dirty="0">
                <a:solidFill>
                  <a:srgbClr val="000000"/>
                </a:solidFill>
              </a:rPr>
              <a:t> is identified </a:t>
            </a:r>
            <a:r>
              <a:rPr lang="en-US" altLang="en-US" sz="2700" dirty="0" smtClean="0">
                <a:solidFill>
                  <a:srgbClr val="000000"/>
                </a:solidFill>
              </a:rPr>
              <a:t>by </a:t>
            </a:r>
            <a:r>
              <a:rPr lang="en-US" altLang="en-US" sz="2700" dirty="0">
                <a:solidFill>
                  <a:srgbClr val="000000"/>
                </a:solidFill>
              </a:rPr>
              <a:t>an element name of the form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a[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][j]</a:t>
            </a:r>
            <a:r>
              <a:rPr lang="en-US" altLang="en-US" sz="2700" dirty="0">
                <a:solidFill>
                  <a:srgbClr val="000000"/>
                </a:solidFill>
              </a:rPr>
              <a:t>; </a:t>
            </a:r>
            <a:endParaRPr lang="tr-TR" altLang="en-US" sz="2700" dirty="0" smtClean="0">
              <a:solidFill>
                <a:srgbClr val="000000"/>
              </a:solidFill>
            </a:endParaRPr>
          </a:p>
          <a:p>
            <a:pPr lvl="1" algn="just"/>
            <a:r>
              <a:rPr lang="en-US" altLang="en-US" sz="2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2700" dirty="0" smtClean="0">
                <a:solidFill>
                  <a:srgbClr val="000000"/>
                </a:solidFill>
              </a:rPr>
              <a:t> </a:t>
            </a:r>
            <a:r>
              <a:rPr lang="en-US" altLang="en-US" sz="2700" dirty="0">
                <a:solidFill>
                  <a:srgbClr val="000000"/>
                </a:solidFill>
              </a:rPr>
              <a:t>is the </a:t>
            </a:r>
            <a:r>
              <a:rPr lang="en-US" altLang="en-US" sz="2700" u="sng" dirty="0">
                <a:solidFill>
                  <a:srgbClr val="000000"/>
                </a:solidFill>
              </a:rPr>
              <a:t>name of the array</a:t>
            </a:r>
            <a:r>
              <a:rPr lang="en-US" altLang="en-US" sz="2700" dirty="0">
                <a:solidFill>
                  <a:srgbClr val="000000"/>
                </a:solidFill>
              </a:rPr>
              <a:t>, </a:t>
            </a:r>
            <a:endParaRPr lang="tr-TR" altLang="en-US" sz="2700" dirty="0" smtClean="0">
              <a:solidFill>
                <a:srgbClr val="000000"/>
              </a:solidFill>
            </a:endParaRPr>
          </a:p>
          <a:p>
            <a:pPr lvl="1" algn="just"/>
            <a:r>
              <a:rPr lang="en-US" altLang="en-US" sz="2700" dirty="0" smtClean="0">
                <a:solidFill>
                  <a:srgbClr val="000000"/>
                </a:solidFill>
              </a:rPr>
              <a:t>and 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2700" dirty="0">
                <a:solidFill>
                  <a:srgbClr val="000000"/>
                </a:solidFill>
              </a:rPr>
              <a:t> and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j</a:t>
            </a:r>
            <a:r>
              <a:rPr lang="en-US" altLang="en-US" sz="2700" dirty="0">
                <a:solidFill>
                  <a:srgbClr val="000000"/>
                </a:solidFill>
              </a:rPr>
              <a:t> are the </a:t>
            </a:r>
            <a:r>
              <a:rPr lang="en-US" altLang="en-US" sz="2700" u="sng" dirty="0">
                <a:solidFill>
                  <a:srgbClr val="000000"/>
                </a:solidFill>
              </a:rPr>
              <a:t>indices that uniquely identify each element</a:t>
            </a:r>
            <a:r>
              <a:rPr lang="en-US" altLang="en-US" sz="2700" dirty="0">
                <a:solidFill>
                  <a:srgbClr val="000000"/>
                </a:solidFill>
              </a:rPr>
              <a:t> in </a:t>
            </a:r>
            <a:r>
              <a:rPr lang="en-US" alt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27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</a:rPr>
              <a:t>The names of the elements in </a:t>
            </a:r>
            <a:r>
              <a:rPr lang="en-US" altLang="en-US" sz="2700" b="1" dirty="0">
                <a:solidFill>
                  <a:srgbClr val="000000"/>
                </a:solidFill>
              </a:rPr>
              <a:t>row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700" dirty="0">
                <a:solidFill>
                  <a:srgbClr val="000000"/>
                </a:solidFill>
              </a:rPr>
              <a:t> </a:t>
            </a:r>
            <a:r>
              <a:rPr lang="en-US" altLang="en-US" sz="2700" u="sng" dirty="0">
                <a:solidFill>
                  <a:srgbClr val="000000"/>
                </a:solidFill>
              </a:rPr>
              <a:t>all have a first index of </a:t>
            </a:r>
            <a:r>
              <a:rPr lang="en-US" altLang="en-US" sz="2700" u="sng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700" dirty="0">
                <a:solidFill>
                  <a:srgbClr val="000000"/>
                </a:solidFill>
              </a:rPr>
              <a:t>; the names of the elements in </a:t>
            </a:r>
            <a:r>
              <a:rPr lang="en-US" altLang="en-US" sz="2700" b="1" dirty="0">
                <a:solidFill>
                  <a:srgbClr val="000000"/>
                </a:solidFill>
              </a:rPr>
              <a:t>column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2700" dirty="0">
                <a:solidFill>
                  <a:srgbClr val="000000"/>
                </a:solidFill>
              </a:rPr>
              <a:t> all have a </a:t>
            </a:r>
            <a:r>
              <a:rPr lang="en-US" altLang="en-US" sz="2700" u="sng" dirty="0">
                <a:solidFill>
                  <a:srgbClr val="000000"/>
                </a:solidFill>
              </a:rPr>
              <a:t>second index of </a:t>
            </a:r>
            <a:r>
              <a:rPr lang="en-US" altLang="en-US" sz="2700" u="sng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27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97</a:t>
            </a:fld>
            <a:endParaRPr lang="en-US" altLang="en-US" dirty="0"/>
          </a:p>
        </p:txBody>
      </p:sp>
      <p:pic>
        <p:nvPicPr>
          <p:cNvPr id="6" name="Picture 5" descr="chtp8_06_Page_74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" t="5174" r="10655" b="41095"/>
          <a:stretch/>
        </p:blipFill>
        <p:spPr>
          <a:xfrm>
            <a:off x="101221" y="3599834"/>
            <a:ext cx="6264323" cy="301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tp8_06_Page_75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" t="5771" r="5194" b="77513"/>
          <a:stretch/>
        </p:blipFill>
        <p:spPr>
          <a:xfrm>
            <a:off x="5619957" y="5702954"/>
            <a:ext cx="6335481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8538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8" y="201351"/>
            <a:ext cx="10515600" cy="67210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Multidimensional Arrays (Cont.)</a:t>
            </a:r>
          </a:p>
        </p:txBody>
      </p:sp>
      <p:sp>
        <p:nvSpPr>
          <p:cNvPr id="166915" name="Text Placeholder 2"/>
          <p:cNvSpPr>
            <a:spLocks noGrp="1"/>
          </p:cNvSpPr>
          <p:nvPr>
            <p:ph type="body" idx="1"/>
          </p:nvPr>
        </p:nvSpPr>
        <p:spPr>
          <a:xfrm>
            <a:off x="114869" y="1170535"/>
            <a:ext cx="11922456" cy="4779892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A multidimensional array can be </a:t>
            </a:r>
            <a:r>
              <a:rPr lang="en-US" altLang="en-US" u="sng" dirty="0">
                <a:solidFill>
                  <a:srgbClr val="000000"/>
                </a:solidFill>
              </a:rPr>
              <a:t>initialized when it’s defined</a:t>
            </a:r>
            <a:r>
              <a:rPr lang="en-US" altLang="en-US" dirty="0">
                <a:solidFill>
                  <a:srgbClr val="000000"/>
                </a:solidFill>
              </a:rPr>
              <a:t>, much like a one-dimensional array.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For example, a two-dimensional array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>
                <a:solidFill>
                  <a:srgbClr val="000000"/>
                </a:solidFill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b[2][2]</a:t>
            </a:r>
            <a:r>
              <a:rPr lang="en-US" altLang="en-US" dirty="0">
                <a:solidFill>
                  <a:srgbClr val="000000"/>
                </a:solidFill>
              </a:rPr>
              <a:t> could be </a:t>
            </a:r>
            <a:r>
              <a:rPr lang="en-US" altLang="en-US" u="sng" dirty="0">
                <a:solidFill>
                  <a:srgbClr val="000000"/>
                </a:solidFill>
              </a:rPr>
              <a:t>defined and initialized</a:t>
            </a:r>
            <a:r>
              <a:rPr lang="en-US" altLang="en-US" dirty="0">
                <a:solidFill>
                  <a:srgbClr val="000000"/>
                </a:solidFill>
              </a:rPr>
              <a:t> with</a:t>
            </a:r>
          </a:p>
          <a:p>
            <a:pPr marL="914400" lvl="2" indent="0" algn="ctr" eaLnBrk="1" hangingPunct="1">
              <a:buNone/>
            </a:pPr>
            <a:r>
              <a:rPr lang="en-US" altLang="en-US" sz="2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b[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] = {{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}, {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4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}};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values are </a:t>
            </a:r>
            <a:r>
              <a:rPr lang="en-US" altLang="en-US" u="sng" dirty="0">
                <a:solidFill>
                  <a:srgbClr val="000000"/>
                </a:solidFill>
              </a:rPr>
              <a:t>grouped by row in braces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values in the </a:t>
            </a:r>
            <a:r>
              <a:rPr lang="en-US" altLang="en-US" u="sng" dirty="0">
                <a:solidFill>
                  <a:srgbClr val="000000"/>
                </a:solidFill>
              </a:rPr>
              <a:t>first set of braces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u="sng" dirty="0">
                <a:solidFill>
                  <a:srgbClr val="000000"/>
                </a:solidFill>
              </a:rPr>
              <a:t>initialize </a:t>
            </a:r>
            <a:r>
              <a:rPr lang="en-US" altLang="en-US" b="1" u="sng" dirty="0">
                <a:solidFill>
                  <a:srgbClr val="000000"/>
                </a:solidFill>
              </a:rPr>
              <a:t>row 0</a:t>
            </a:r>
            <a:r>
              <a:rPr lang="en-US" altLang="en-US" dirty="0">
                <a:solidFill>
                  <a:srgbClr val="000000"/>
                </a:solidFill>
              </a:rPr>
              <a:t> and the values in the </a:t>
            </a:r>
            <a:r>
              <a:rPr lang="en-US" altLang="en-US" u="sng" dirty="0">
                <a:solidFill>
                  <a:srgbClr val="000000"/>
                </a:solidFill>
              </a:rPr>
              <a:t>second set of braces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u="sng" dirty="0">
                <a:solidFill>
                  <a:srgbClr val="000000"/>
                </a:solidFill>
              </a:rPr>
              <a:t>initialize </a:t>
            </a:r>
            <a:r>
              <a:rPr lang="en-US" altLang="en-US" b="1" u="sng" dirty="0">
                <a:solidFill>
                  <a:srgbClr val="000000"/>
                </a:solidFill>
              </a:rPr>
              <a:t>row 1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So, the </a:t>
            </a:r>
            <a:r>
              <a:rPr lang="en-US" altLang="en-US" u="sng" dirty="0">
                <a:solidFill>
                  <a:srgbClr val="000000"/>
                </a:solidFill>
              </a:rPr>
              <a:t>values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u="sng" dirty="0">
                <a:solidFill>
                  <a:srgbClr val="000000"/>
                </a:solidFill>
              </a:rPr>
              <a:t> and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en-US" u="sng" dirty="0">
                <a:solidFill>
                  <a:srgbClr val="000000"/>
                </a:solidFill>
              </a:rPr>
              <a:t> initialize</a:t>
            </a:r>
            <a:r>
              <a:rPr lang="en-US" altLang="en-US" dirty="0">
                <a:solidFill>
                  <a:srgbClr val="000000"/>
                </a:solidFill>
              </a:rPr>
              <a:t> elements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b[0][0]</a:t>
            </a:r>
            <a:r>
              <a:rPr lang="en-US" altLang="en-US" dirty="0">
                <a:solidFill>
                  <a:srgbClr val="000000"/>
                </a:solidFill>
              </a:rPr>
              <a:t> and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b[0][1]</a:t>
            </a:r>
            <a:r>
              <a:rPr lang="en-US" altLang="en-US" dirty="0">
                <a:solidFill>
                  <a:srgbClr val="000000"/>
                </a:solidFill>
              </a:rPr>
              <a:t>, respectively, and the </a:t>
            </a:r>
            <a:r>
              <a:rPr lang="en-US" altLang="en-US" u="sng" dirty="0">
                <a:solidFill>
                  <a:srgbClr val="000000"/>
                </a:solidFill>
              </a:rPr>
              <a:t>values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en-US" u="sng" dirty="0">
                <a:solidFill>
                  <a:srgbClr val="000000"/>
                </a:solidFill>
              </a:rPr>
              <a:t> and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altLang="en-US" u="sng" dirty="0">
                <a:solidFill>
                  <a:srgbClr val="000000"/>
                </a:solidFill>
              </a:rPr>
              <a:t> initialize</a:t>
            </a:r>
            <a:r>
              <a:rPr lang="en-US" altLang="en-US" dirty="0">
                <a:solidFill>
                  <a:srgbClr val="000000"/>
                </a:solidFill>
              </a:rPr>
              <a:t> elements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b[1][0]</a:t>
            </a:r>
            <a:r>
              <a:rPr lang="en-US" altLang="en-US" dirty="0">
                <a:solidFill>
                  <a:srgbClr val="000000"/>
                </a:solidFill>
              </a:rPr>
              <a:t> and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b[1][1]</a:t>
            </a:r>
            <a:r>
              <a:rPr lang="en-US" altLang="en-US" dirty="0">
                <a:solidFill>
                  <a:srgbClr val="000000"/>
                </a:solidFill>
              </a:rPr>
              <a:t>, respectively. </a:t>
            </a:r>
          </a:p>
        </p:txBody>
      </p:sp>
      <p:sp>
        <p:nvSpPr>
          <p:cNvPr id="16179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98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79353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585" y="160409"/>
            <a:ext cx="10515600" cy="68575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6.11  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Multidimensional Arrays (Cont.)</a:t>
            </a:r>
          </a:p>
        </p:txBody>
      </p:sp>
      <p:sp>
        <p:nvSpPr>
          <p:cNvPr id="167939" name="Text Placeholder 2"/>
          <p:cNvSpPr>
            <a:spLocks noGrp="1"/>
          </p:cNvSpPr>
          <p:nvPr>
            <p:ph type="body" idx="1"/>
          </p:nvPr>
        </p:nvSpPr>
        <p:spPr>
          <a:xfrm>
            <a:off x="122830" y="846162"/>
            <a:ext cx="11941791" cy="3111689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If there are </a:t>
            </a:r>
            <a:r>
              <a:rPr lang="en-US" altLang="en-US" u="sng" dirty="0">
                <a:solidFill>
                  <a:srgbClr val="000000"/>
                </a:solidFill>
              </a:rPr>
              <a:t>not enough initializers</a:t>
            </a:r>
            <a:r>
              <a:rPr lang="en-US" altLang="en-US" dirty="0">
                <a:solidFill>
                  <a:srgbClr val="000000"/>
                </a:solidFill>
              </a:rPr>
              <a:t> for a </a:t>
            </a:r>
            <a:r>
              <a:rPr lang="en-US" altLang="en-US" u="sng" dirty="0">
                <a:solidFill>
                  <a:srgbClr val="000000"/>
                </a:solidFill>
              </a:rPr>
              <a:t>given row</a:t>
            </a:r>
            <a:r>
              <a:rPr lang="en-US" altLang="en-US" dirty="0">
                <a:solidFill>
                  <a:srgbClr val="000000"/>
                </a:solidFill>
              </a:rPr>
              <a:t>, the </a:t>
            </a:r>
            <a:r>
              <a:rPr lang="en-US" altLang="en-US" u="sng" dirty="0">
                <a:solidFill>
                  <a:srgbClr val="000000"/>
                </a:solidFill>
              </a:rPr>
              <a:t>remaining elements</a:t>
            </a:r>
            <a:r>
              <a:rPr lang="en-US" altLang="en-US" dirty="0">
                <a:solidFill>
                  <a:srgbClr val="000000"/>
                </a:solidFill>
              </a:rPr>
              <a:t> of that row are </a:t>
            </a:r>
            <a:r>
              <a:rPr lang="en-US" altLang="en-US" u="sng" dirty="0">
                <a:solidFill>
                  <a:srgbClr val="000000"/>
                </a:solidFill>
              </a:rPr>
              <a:t>initialized to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Thus,</a:t>
            </a:r>
          </a:p>
          <a:p>
            <a:pPr marL="914400" lvl="2" indent="0" algn="ctr" eaLnBrk="1" hangingPunct="1">
              <a:buNone/>
            </a:pPr>
            <a:r>
              <a:rPr lang="en-US" altLang="en-US" sz="2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b[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] = {{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}, {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4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}};</a:t>
            </a:r>
          </a:p>
          <a:p>
            <a:pPr algn="just" eaLnBrk="1" hangingPunct="1"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	would initialize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b[0][0]</a:t>
            </a:r>
            <a:r>
              <a:rPr lang="en-US" altLang="en-US" dirty="0">
                <a:solidFill>
                  <a:srgbClr val="000000"/>
                </a:solidFill>
              </a:rPr>
              <a:t> to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b[0][1]</a:t>
            </a:r>
            <a:r>
              <a:rPr lang="en-US" altLang="en-US" dirty="0">
                <a:solidFill>
                  <a:srgbClr val="000000"/>
                </a:solidFill>
              </a:rPr>
              <a:t> to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b[1][0]</a:t>
            </a:r>
            <a:r>
              <a:rPr lang="en-US" altLang="en-US" dirty="0">
                <a:solidFill>
                  <a:srgbClr val="000000"/>
                </a:solidFill>
              </a:rPr>
              <a:t> to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US" altLang="en-US" dirty="0">
                <a:solidFill>
                  <a:srgbClr val="000000"/>
                </a:solidFill>
              </a:rPr>
              <a:t> and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b[1][1]</a:t>
            </a:r>
            <a:r>
              <a:rPr lang="en-US" altLang="en-US" dirty="0">
                <a:solidFill>
                  <a:srgbClr val="000000"/>
                </a:solidFill>
              </a:rPr>
              <a:t> to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Figure 6.21 demonstrates </a:t>
            </a:r>
            <a:r>
              <a:rPr lang="en-US" altLang="en-US" u="sng" dirty="0">
                <a:solidFill>
                  <a:srgbClr val="000000"/>
                </a:solidFill>
              </a:rPr>
              <a:t>defining and initializing two-dimensional arrays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eaLnBrk="1" hangingPunct="1">
              <a:buFont typeface="Wingdings 3" panose="05040102010807070707" pitchFamily="18" charset="2"/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260F9-BB4F-4CE9-AC41-67D1D70293A4}" type="slidenum">
              <a:rPr lang="en-US" altLang="en-US" smtClean="0"/>
              <a:pPr/>
              <a:t>99</a:t>
            </a:fld>
            <a:endParaRPr lang="en-US" altLang="en-US" dirty="0"/>
          </a:p>
        </p:txBody>
      </p:sp>
      <p:pic>
        <p:nvPicPr>
          <p:cNvPr id="6" name="Picture 5" descr="chtp8_06_Page_76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7" b="26965"/>
          <a:stretch/>
        </p:blipFill>
        <p:spPr>
          <a:xfrm>
            <a:off x="1438986" y="3858810"/>
            <a:ext cx="8875713" cy="2497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14308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9.0&quot;&gt;&lt;object type=&quot;1&quot; unique_id=&quot;10001&quot;&gt;&lt;object type=&quot;2&quot; unique_id=&quot;41821&quot;&gt;&lt;object type=&quot;3&quot; unique_id=&quot;41822&quot;&gt;&lt;property id=&quot;20148&quot; value=&quot;5&quot;/&gt;&lt;property id=&quot;20300&quot; value=&quot;Slide 1 - &amp;quot;Chapter 6 Arrays&amp;quot;&quot;/&gt;&lt;property id=&quot;20307&quot; value=&quot;347&quot;/&gt;&lt;/object&gt;&lt;object type=&quot;3&quot; unique_id=&quot;41823&quot;&gt;&lt;property id=&quot;20148&quot; value=&quot;5&quot;/&gt;&lt;property id=&quot;20300&quot; value=&quot;Slide 2&quot;/&gt;&lt;property id=&quot;20307&quot; value=&quot;258&quot;/&gt;&lt;/object&gt;&lt;object type=&quot;3&quot; unique_id=&quot;41824&quot;&gt;&lt;property id=&quot;20148&quot; value=&quot;5&quot;/&gt;&lt;property id=&quot;20300&quot; value=&quot;Slide 3&quot;/&gt;&lt;property id=&quot;20307&quot; value=&quot;259&quot;/&gt;&lt;/object&gt;&lt;object type=&quot;3&quot; unique_id=&quot;41825&quot;&gt;&lt;property id=&quot;20148&quot; value=&quot;5&quot;/&gt;&lt;property id=&quot;20300&quot; value=&quot;Slide 4&quot;/&gt;&lt;property id=&quot;20307&quot; value=&quot;260&quot;/&gt;&lt;/object&gt;&lt;object type=&quot;3&quot; unique_id=&quot;41826&quot;&gt;&lt;property id=&quot;20148&quot; value=&quot;5&quot;/&gt;&lt;property id=&quot;20300&quot; value=&quot;Slide 5 - &amp;quot;6.1  Introduction&amp;quot;&quot;/&gt;&lt;property id=&quot;20307&quot; value=&quot;348&quot;/&gt;&lt;/object&gt;&lt;object type=&quot;3&quot; unique_id=&quot;41827&quot;&gt;&lt;property id=&quot;20148&quot; value=&quot;5&quot;/&gt;&lt;property id=&quot;20300&quot; value=&quot;Slide 6 - &amp;quot;6.2  Arrays&amp;quot;&quot;/&gt;&lt;property id=&quot;20307&quot; value=&quot;349&quot;/&gt;&lt;/object&gt;&lt;object type=&quot;3&quot; unique_id=&quot;41828&quot;&gt;&lt;property id=&quot;20148&quot; value=&quot;5&quot;/&gt;&lt;property id=&quot;20300&quot; value=&quot;Slide 7&quot;/&gt;&lt;property id=&quot;20307&quot; value=&quot;261&quot;/&gt;&lt;/object&gt;&lt;object type=&quot;3&quot; unique_id=&quot;41829&quot;&gt;&lt;property id=&quot;20148&quot; value=&quot;5&quot;/&gt;&lt;property id=&quot;20300&quot; value=&quot;Slide 8 - &amp;quot;6.2  Arrays (Cont.)&amp;quot;&quot;/&gt;&lt;property id=&quot;20307&quot; value=&quot;350&quot;/&gt;&lt;/object&gt;&lt;object type=&quot;3&quot; unique_id=&quot;41830&quot;&gt;&lt;property id=&quot;20148&quot; value=&quot;5&quot;/&gt;&lt;property id=&quot;20300&quot; value=&quot;Slide 9 - &amp;quot;6.2  Arrays (Cont.)&amp;quot;&quot;/&gt;&lt;property id=&quot;20307&quot; value=&quot;351&quot;/&gt;&lt;/object&gt;&lt;object type=&quot;3&quot; unique_id=&quot;41831&quot;&gt;&lt;property id=&quot;20148&quot; value=&quot;5&quot;/&gt;&lt;property id=&quot;20300&quot; value=&quot;Slide 10 - &amp;quot;6.2  Arrays (Cont.)&amp;quot;&quot;/&gt;&lt;property id=&quot;20307&quot; value=&quot;352&quot;/&gt;&lt;/object&gt;&lt;object type=&quot;3&quot; unique_id=&quot;41832&quot;&gt;&lt;property id=&quot;20148&quot; value=&quot;5&quot;/&gt;&lt;property id=&quot;20300&quot; value=&quot;Slide 11 - &amp;quot;6.2  Arrays (Cont.)&amp;quot;&quot;/&gt;&lt;property id=&quot;20307&quot; value=&quot;353&quot;/&gt;&lt;/object&gt;&lt;object type=&quot;3&quot; unique_id=&quot;41833&quot;&gt;&lt;property id=&quot;20148&quot; value=&quot;5&quot;/&gt;&lt;property id=&quot;20300&quot; value=&quot;Slide 12&quot;/&gt;&lt;property id=&quot;20307&quot; value=&quot;262&quot;/&gt;&lt;/object&gt;&lt;object type=&quot;3&quot; unique_id=&quot;41834&quot;&gt;&lt;property id=&quot;20148&quot; value=&quot;5&quot;/&gt;&lt;property id=&quot;20300&quot; value=&quot;Slide 13 - &amp;quot;6.3  Defining Arrays&amp;quot;&quot;/&gt;&lt;property id=&quot;20307&quot; value=&quot;354&quot;/&gt;&lt;/object&gt;&lt;object type=&quot;3&quot; unique_id=&quot;41835&quot;&gt;&lt;property id=&quot;20148&quot; value=&quot;5&quot;/&gt;&lt;property id=&quot;20300&quot; value=&quot;Slide 14 - &amp;quot;6.3  Defining Arrays (Cont.)&amp;quot;&quot;/&gt;&lt;property id=&quot;20307&quot; value=&quot;355&quot;/&gt;&lt;/object&gt;&lt;object type=&quot;3&quot; unique_id=&quot;41836&quot;&gt;&lt;property id=&quot;20148&quot; value=&quot;5&quot;/&gt;&lt;property id=&quot;20300&quot; value=&quot;Slide 15 - &amp;quot;6.4  Array Examples &amp;quot;&quot;/&gt;&lt;property id=&quot;20307&quot; value=&quot;356&quot;/&gt;&lt;/object&gt;&lt;object type=&quot;3&quot; unique_id=&quot;41837&quot;&gt;&lt;property id=&quot;20148&quot; value=&quot;5&quot;/&gt;&lt;property id=&quot;20300&quot; value=&quot;Slide 16&quot;/&gt;&lt;property id=&quot;20307&quot; value=&quot;263&quot;/&gt;&lt;/object&gt;&lt;object type=&quot;3&quot; unique_id=&quot;41838&quot;&gt;&lt;property id=&quot;20148&quot; value=&quot;5&quot;/&gt;&lt;property id=&quot;20300&quot; value=&quot;Slide 17&quot;/&gt;&lt;property id=&quot;20307&quot; value=&quot;264&quot;/&gt;&lt;/object&gt;&lt;object type=&quot;3&quot; unique_id=&quot;41839&quot;&gt;&lt;property id=&quot;20148&quot; value=&quot;5&quot;/&gt;&lt;property id=&quot;20300&quot; value=&quot;Slide 18 - &amp;quot;6.4  Array Examples (Cont.) &amp;quot;&quot;/&gt;&lt;property id=&quot;20307&quot; value=&quot;357&quot;/&gt;&lt;/object&gt;&lt;object type=&quot;3&quot; unique_id=&quot;41840&quot;&gt;&lt;property id=&quot;20148&quot; value=&quot;5&quot;/&gt;&lt;property id=&quot;20300&quot; value=&quot;Slide 19 - &amp;quot;6.4  Array Examples (Cont.) &amp;quot;&quot;/&gt;&lt;property id=&quot;20307&quot; value=&quot;358&quot;/&gt;&lt;/object&gt;&lt;object type=&quot;3&quot; unique_id=&quot;41841&quot;&gt;&lt;property id=&quot;20148&quot; value=&quot;5&quot;/&gt;&lt;property id=&quot;20300&quot; value=&quot;Slide 20&quot;/&gt;&lt;property id=&quot;20307&quot; value=&quot;265&quot;/&gt;&lt;/object&gt;&lt;object type=&quot;3&quot; unique_id=&quot;41842&quot;&gt;&lt;property id=&quot;20148&quot; value=&quot;5&quot;/&gt;&lt;property id=&quot;20300&quot; value=&quot;Slide 21&quot;/&gt;&lt;property id=&quot;20307&quot; value=&quot;266&quot;/&gt;&lt;/object&gt;&lt;object type=&quot;3&quot; unique_id=&quot;41843&quot;&gt;&lt;property id=&quot;20148&quot; value=&quot;5&quot;/&gt;&lt;property id=&quot;20300&quot; value=&quot;Slide 22 - &amp;quot;6.4  Array Examples (Cont.) &amp;quot;&quot;/&gt;&lt;property id=&quot;20307&quot; value=&quot;359&quot;/&gt;&lt;/object&gt;&lt;object type=&quot;3&quot; unique_id=&quot;41844&quot;&gt;&lt;property id=&quot;20148&quot; value=&quot;5&quot;/&gt;&lt;property id=&quot;20300&quot; value=&quot;Slide 23 - &amp;quot;6.4  Array Examples (Cont.) &amp;quot;&quot;/&gt;&lt;property id=&quot;20307&quot; value=&quot;360&quot;/&gt;&lt;/object&gt;&lt;object type=&quot;3&quot; unique_id=&quot;41845&quot;&gt;&lt;property id=&quot;20148&quot; value=&quot;5&quot;/&gt;&lt;property id=&quot;20300&quot; value=&quot;Slide 24&quot;/&gt;&lt;property id=&quot;20307&quot; value=&quot;267&quot;/&gt;&lt;/object&gt;&lt;object type=&quot;3&quot; unique_id=&quot;41846&quot;&gt;&lt;property id=&quot;20148&quot; value=&quot;5&quot;/&gt;&lt;property id=&quot;20300&quot; value=&quot;Slide 25 - &amp;quot;6.4  Array Examples (Cont.) &amp;quot;&quot;/&gt;&lt;property id=&quot;20307&quot; value=&quot;361&quot;/&gt;&lt;/object&gt;&lt;object type=&quot;3&quot; unique_id=&quot;41847&quot;&gt;&lt;property id=&quot;20148&quot; value=&quot;5&quot;/&gt;&lt;property id=&quot;20300&quot; value=&quot;Slide 26&quot;/&gt;&lt;property id=&quot;20307&quot; value=&quot;268&quot;/&gt;&lt;/object&gt;&lt;object type=&quot;3&quot; unique_id=&quot;41848&quot;&gt;&lt;property id=&quot;20148&quot; value=&quot;5&quot;/&gt;&lt;property id=&quot;20300&quot; value=&quot;Slide 27 - &amp;quot;6.4  Array Examples (Cont.) &amp;quot;&quot;/&gt;&lt;property id=&quot;20307&quot; value=&quot;362&quot;/&gt;&lt;/object&gt;&lt;object type=&quot;3&quot; unique_id=&quot;41849&quot;&gt;&lt;property id=&quot;20148&quot; value=&quot;5&quot;/&gt;&lt;property id=&quot;20300&quot; value=&quot;Slide 28 - &amp;quot;6.4  Array Examples (Cont.) &amp;quot;&quot;/&gt;&lt;property id=&quot;20307&quot; value=&quot;363&quot;/&gt;&lt;/object&gt;&lt;object type=&quot;3&quot; unique_id=&quot;41850&quot;&gt;&lt;property id=&quot;20148&quot; value=&quot;5&quot;/&gt;&lt;property id=&quot;20300&quot; value=&quot;Slide 29&quot;/&gt;&lt;property id=&quot;20307&quot; value=&quot;269&quot;/&gt;&lt;/object&gt;&lt;object type=&quot;3&quot; unique_id=&quot;41851&quot;&gt;&lt;property id=&quot;20148&quot; value=&quot;5&quot;/&gt;&lt;property id=&quot;20300&quot; value=&quot;Slide 30&quot;/&gt;&lt;property id=&quot;20307&quot; value=&quot;270&quot;/&gt;&lt;/object&gt;&lt;object type=&quot;3&quot; unique_id=&quot;41852&quot;&gt;&lt;property id=&quot;20148&quot; value=&quot;5&quot;/&gt;&lt;property id=&quot;20300&quot; value=&quot;Slide 31 - &amp;quot;6.4  Array Examples (Cont.) &amp;quot;&quot;/&gt;&lt;property id=&quot;20307&quot; value=&quot;364&quot;/&gt;&lt;/object&gt;&lt;object type=&quot;3&quot; unique_id=&quot;41853&quot;&gt;&lt;property id=&quot;20148&quot; value=&quot;5&quot;/&gt;&lt;property id=&quot;20300&quot; value=&quot;Slide 32 - &amp;quot;6.4  Array Examples (Cont.) &amp;quot;&quot;/&gt;&lt;property id=&quot;20307&quot; value=&quot;365&quot;/&gt;&lt;/object&gt;&lt;object type=&quot;3&quot; unique_id=&quot;41854&quot;&gt;&lt;property id=&quot;20148&quot; value=&quot;5&quot;/&gt;&lt;property id=&quot;20300&quot; value=&quot;Slide 33&quot;/&gt;&lt;property id=&quot;20307&quot; value=&quot;271&quot;/&gt;&lt;/object&gt;&lt;object type=&quot;3&quot; unique_id=&quot;41855&quot;&gt;&lt;property id=&quot;20148&quot; value=&quot;5&quot;/&gt;&lt;property id=&quot;20300&quot; value=&quot;Slide 34 - &amp;quot;6.4  Array Examples (Cont.) &amp;quot;&quot;/&gt;&lt;property id=&quot;20307&quot; value=&quot;366&quot;/&gt;&lt;/object&gt;&lt;object type=&quot;3&quot; unique_id=&quot;41856&quot;&gt;&lt;property id=&quot;20148&quot; value=&quot;5&quot;/&gt;&lt;property id=&quot;20300&quot; value=&quot;Slide 35&quot;/&gt;&lt;property id=&quot;20307&quot; value=&quot;272&quot;/&gt;&lt;/object&gt;&lt;object type=&quot;3&quot; unique_id=&quot;41857&quot;&gt;&lt;property id=&quot;20148&quot; value=&quot;5&quot;/&gt;&lt;property id=&quot;20300&quot; value=&quot;Slide 36&quot;/&gt;&lt;property id=&quot;20307&quot; value=&quot;273&quot;/&gt;&lt;/object&gt;&lt;object type=&quot;3&quot; unique_id=&quot;41858&quot;&gt;&lt;property id=&quot;20148&quot; value=&quot;5&quot;/&gt;&lt;property id=&quot;20300&quot; value=&quot;Slide 37&quot;/&gt;&lt;property id=&quot;20307&quot; value=&quot;274&quot;/&gt;&lt;/object&gt;&lt;object type=&quot;3&quot; unique_id=&quot;41859&quot;&gt;&lt;property id=&quot;20148&quot; value=&quot;5&quot;/&gt;&lt;property id=&quot;20300&quot; value=&quot;Slide 38&quot;/&gt;&lt;property id=&quot;20307&quot; value=&quot;275&quot;/&gt;&lt;/object&gt;&lt;object type=&quot;3&quot; unique_id=&quot;41860&quot;&gt;&lt;property id=&quot;20148&quot; value=&quot;5&quot;/&gt;&lt;property id=&quot;20300&quot; value=&quot;Slide 39 - &amp;quot;6.4  Array Examples (Cont.) &amp;quot;&quot;/&gt;&lt;property id=&quot;20307&quot; value=&quot;367&quot;/&gt;&lt;/object&gt;&lt;object type=&quot;3&quot; unique_id=&quot;41861&quot;&gt;&lt;property id=&quot;20148&quot; value=&quot;5&quot;/&gt;&lt;property id=&quot;20300&quot; value=&quot;Slide 40&quot;/&gt;&lt;property id=&quot;20307&quot; value=&quot;276&quot;/&gt;&lt;/object&gt;&lt;object type=&quot;3&quot; unique_id=&quot;41862&quot;&gt;&lt;property id=&quot;20148&quot; value=&quot;5&quot;/&gt;&lt;property id=&quot;20300&quot; value=&quot;Slide 41&quot;/&gt;&lt;property id=&quot;20307&quot; value=&quot;277&quot;/&gt;&lt;/object&gt;&lt;object type=&quot;3&quot; unique_id=&quot;41863&quot;&gt;&lt;property id=&quot;20148&quot; value=&quot;5&quot;/&gt;&lt;property id=&quot;20300&quot; value=&quot;Slide 42&quot;/&gt;&lt;property id=&quot;20307&quot; value=&quot;278&quot;/&gt;&lt;/object&gt;&lt;object type=&quot;3&quot; unique_id=&quot;41864&quot;&gt;&lt;property id=&quot;20148&quot; value=&quot;5&quot;/&gt;&lt;property id=&quot;20300&quot; value=&quot;Slide 43 - &amp;quot;6.4  Array Examples (Cont.) &amp;quot;&quot;/&gt;&lt;property id=&quot;20307&quot; value=&quot;368&quot;/&gt;&lt;/object&gt;&lt;object type=&quot;3&quot; unique_id=&quot;41865&quot;&gt;&lt;property id=&quot;20148&quot; value=&quot;5&quot;/&gt;&lt;property id=&quot;20300&quot; value=&quot;Slide 44 - &amp;quot;6.4  Array Examples (Cont.) &amp;quot;&quot;/&gt;&lt;property id=&quot;20307&quot; value=&quot;369&quot;/&gt;&lt;/object&gt;&lt;object type=&quot;3&quot; unique_id=&quot;41866&quot;&gt;&lt;property id=&quot;20148&quot; value=&quot;5&quot;/&gt;&lt;property id=&quot;20300&quot; value=&quot;Slide 45&quot;/&gt;&lt;property id=&quot;20307&quot; value=&quot;279&quot;/&gt;&lt;/object&gt;&lt;object type=&quot;3&quot; unique_id=&quot;41867&quot;&gt;&lt;property id=&quot;20148&quot; value=&quot;5&quot;/&gt;&lt;property id=&quot;20300&quot; value=&quot;Slide 46&quot;/&gt;&lt;property id=&quot;20307&quot; value=&quot;280&quot;/&gt;&lt;/object&gt;&lt;object type=&quot;3&quot; unique_id=&quot;41868&quot;&gt;&lt;property id=&quot;20148&quot; value=&quot;5&quot;/&gt;&lt;property id=&quot;20300&quot; value=&quot;Slide 47 - &amp;quot;6.4  Array Examples (Cont.) &amp;quot;&quot;/&gt;&lt;property id=&quot;20307&quot; value=&quot;370&quot;/&gt;&lt;/object&gt;&lt;object type=&quot;3&quot; unique_id=&quot;41869&quot;&gt;&lt;property id=&quot;20148&quot; value=&quot;5&quot;/&gt;&lt;property id=&quot;20300&quot; value=&quot;Slide 48 - &amp;quot;6.4  Array Examples (Cont.) &amp;quot;&quot;/&gt;&lt;property id=&quot;20307&quot; value=&quot;371&quot;/&gt;&lt;/object&gt;&lt;object type=&quot;3&quot; unique_id=&quot;41870&quot;&gt;&lt;property id=&quot;20148&quot; value=&quot;5&quot;/&gt;&lt;property id=&quot;20300&quot; value=&quot;Slide 49 - &amp;quot;6.4  Array Examples (Cont.) &amp;quot;&quot;/&gt;&lt;property id=&quot;20307&quot; value=&quot;372&quot;/&gt;&lt;/object&gt;&lt;object type=&quot;3&quot; unique_id=&quot;41871&quot;&gt;&lt;property id=&quot;20148&quot; value=&quot;5&quot;/&gt;&lt;property id=&quot;20300&quot; value=&quot;Slide 50 - &amp;quot;6.4  Array Examples (Cont.) &amp;quot;&quot;/&gt;&lt;property id=&quot;20307&quot; value=&quot;373&quot;/&gt;&lt;/object&gt;&lt;object type=&quot;3&quot; unique_id=&quot;41872&quot;&gt;&lt;property id=&quot;20148&quot; value=&quot;5&quot;/&gt;&lt;property id=&quot;20300&quot; value=&quot;Slide 51&quot;/&gt;&lt;property id=&quot;20307&quot; value=&quot;281&quot;/&gt;&lt;/object&gt;&lt;object type=&quot;3&quot; unique_id=&quot;41873&quot;&gt;&lt;property id=&quot;20148&quot; value=&quot;5&quot;/&gt;&lt;property id=&quot;20300&quot; value=&quot;Slide 52&quot;/&gt;&lt;property id=&quot;20307&quot; value=&quot;282&quot;/&gt;&lt;/object&gt;&lt;object type=&quot;3&quot; unique_id=&quot;41874&quot;&gt;&lt;property id=&quot;20148&quot; value=&quot;5&quot;/&gt;&lt;property id=&quot;20300&quot; value=&quot;Slide 53&quot;/&gt;&lt;property id=&quot;20307&quot; value=&quot;283&quot;/&gt;&lt;/object&gt;&lt;object type=&quot;3&quot; unique_id=&quot;41875&quot;&gt;&lt;property id=&quot;20148&quot; value=&quot;5&quot;/&gt;&lt;property id=&quot;20300&quot; value=&quot;Slide 54 - &amp;quot;6.4  Array Examples (Cont.) &amp;quot;&quot;/&gt;&lt;property id=&quot;20307&quot; value=&quot;374&quot;/&gt;&lt;/object&gt;&lt;object type=&quot;3&quot; unique_id=&quot;41876&quot;&gt;&lt;property id=&quot;20148&quot; value=&quot;5&quot;/&gt;&lt;property id=&quot;20300&quot; value=&quot;Slide 55&quot;/&gt;&lt;property id=&quot;20307&quot; value=&quot;284&quot;/&gt;&lt;/object&gt;&lt;object type=&quot;3&quot; unique_id=&quot;41877&quot;&gt;&lt;property id=&quot;20148&quot; value=&quot;5&quot;/&gt;&lt;property id=&quot;20300&quot; value=&quot;Slide 56&quot;/&gt;&lt;property id=&quot;20307&quot; value=&quot;285&quot;/&gt;&lt;/object&gt;&lt;object type=&quot;3&quot; unique_id=&quot;41878&quot;&gt;&lt;property id=&quot;20148&quot; value=&quot;5&quot;/&gt;&lt;property id=&quot;20300&quot; value=&quot;Slide 57 - &amp;quot;6.4  Array Examples (Cont.) &amp;quot;&quot;/&gt;&lt;property id=&quot;20307&quot; value=&quot;375&quot;/&gt;&lt;/object&gt;&lt;object type=&quot;3&quot; unique_id=&quot;41879&quot;&gt;&lt;property id=&quot;20148&quot; value=&quot;5&quot;/&gt;&lt;property id=&quot;20300&quot; value=&quot;Slide 58&quot;/&gt;&lt;property id=&quot;20307&quot; value=&quot;286&quot;/&gt;&lt;/object&gt;&lt;object type=&quot;3&quot; unique_id=&quot;41880&quot;&gt;&lt;property id=&quot;20148&quot; value=&quot;5&quot;/&gt;&lt;property id=&quot;20300&quot; value=&quot;Slide 59&quot;/&gt;&lt;property id=&quot;20307&quot; value=&quot;287&quot;/&gt;&lt;/object&gt;&lt;object type=&quot;3&quot; unique_id=&quot;41881&quot;&gt;&lt;property id=&quot;20148&quot; value=&quot;5&quot;/&gt;&lt;property id=&quot;20300&quot; value=&quot;Slide 60 - &amp;quot;6.5  Using Character Arrays to Store and Manipulate Strings &amp;quot;&quot;/&gt;&lt;property id=&quot;20307&quot; value=&quot;376&quot;/&gt;&lt;/object&gt;&lt;object type=&quot;3&quot; unique_id=&quot;41882&quot;&gt;&lt;property id=&quot;20148&quot; value=&quot;5&quot;/&gt;&lt;property id=&quot;20300&quot; value=&quot;Slide 61 - &amp;quot;6.5  Using Character Arrays to Store and Manipulate Strings &amp;quot;&quot;/&gt;&lt;property id=&quot;20307&quot; value=&quot;377&quot;/&gt;&lt;/object&gt;&lt;object type=&quot;3&quot; unique_id=&quot;41883&quot;&gt;&lt;property id=&quot;20148&quot; value=&quot;5&quot;/&gt;&lt;property id=&quot;20300&quot; value=&quot;Slide 62 - &amp;quot;6.5  Using Character Arrays to Store and Manipulate Strings &amp;quot;&quot;/&gt;&lt;property id=&quot;20307&quot; value=&quot;378&quot;/&gt;&lt;/object&gt;&lt;object type=&quot;3&quot; unique_id=&quot;41884&quot;&gt;&lt;property id=&quot;20148&quot; value=&quot;5&quot;/&gt;&lt;property id=&quot;20300&quot; value=&quot;Slide 63 - &amp;quot;6.5  Using Character Arrays to Store and Manipulate Strings &amp;quot;&quot;/&gt;&lt;property id=&quot;20307&quot; value=&quot;379&quot;/&gt;&lt;/object&gt;&lt;object type=&quot;3&quot; unique_id=&quot;41885&quot;&gt;&lt;property id=&quot;20148&quot; value=&quot;5&quot;/&gt;&lt;property id=&quot;20300&quot; value=&quot;Slide 64 - &amp;quot;6.5  Using Character Arrays to Store and Manipulate Strings &amp;quot;&quot;/&gt;&lt;property id=&quot;20307&quot; value=&quot;380&quot;/&gt;&lt;/object&gt;&lt;object type=&quot;3&quot; unique_id=&quot;41886&quot;&gt;&lt;property id=&quot;20148&quot; value=&quot;5&quot;/&gt;&lt;property id=&quot;20300&quot; value=&quot;Slide 65 - &amp;quot;6.5  Using Character Arrays to Store and Manipulate Strings &amp;quot;&quot;/&gt;&lt;property id=&quot;20307&quot; value=&quot;381&quot;/&gt;&lt;/object&gt;&lt;object type=&quot;3&quot; unique_id=&quot;41887&quot;&gt;&lt;property id=&quot;20148&quot; value=&quot;5&quot;/&gt;&lt;property id=&quot;20300&quot; value=&quot;Slide 66 - &amp;quot;6.5  Using Character Arrays to Store and Manipulate Strings &amp;quot;&quot;/&gt;&lt;property id=&quot;20307&quot; value=&quot;382&quot;/&gt;&lt;/object&gt;&lt;object type=&quot;3&quot; unique_id=&quot;41888&quot;&gt;&lt;property id=&quot;20148&quot; value=&quot;5&quot;/&gt;&lt;property id=&quot;20300&quot; value=&quot;Slide 67 - &amp;quot;6.5  Using Character Arrays to Store and Manipulate Strings &amp;quot;&quot;/&gt;&lt;property id=&quot;20307&quot; value=&quot;383&quot;/&gt;&lt;/object&gt;&lt;object type=&quot;3&quot; unique_id=&quot;41889&quot;&gt;&lt;property id=&quot;20148&quot; value=&quot;5&quot;/&gt;&lt;property id=&quot;20300&quot; value=&quot;Slide 68&quot;/&gt;&lt;property id=&quot;20307&quot; value=&quot;288&quot;/&gt;&lt;/object&gt;&lt;object type=&quot;3&quot; unique_id=&quot;41890&quot;&gt;&lt;property id=&quot;20148&quot; value=&quot;5&quot;/&gt;&lt;property id=&quot;20300&quot; value=&quot;Slide 69&quot;/&gt;&lt;property id=&quot;20307&quot; value=&quot;289&quot;/&gt;&lt;/object&gt;&lt;object type=&quot;3&quot; unique_id=&quot;41891&quot;&gt;&lt;property id=&quot;20148&quot; value=&quot;5&quot;/&gt;&lt;property id=&quot;20300&quot; value=&quot;Slide 70 - &amp;quot;6.6  Static Local Arrays and Automatic Local Arrays&amp;quot;&quot;/&gt;&lt;property id=&quot;20307&quot; value=&quot;384&quot;/&gt;&lt;/object&gt;&lt;object type=&quot;3&quot; unique_id=&quot;41892&quot;&gt;&lt;property id=&quot;20148&quot; value=&quot;5&quot;/&gt;&lt;property id=&quot;20300&quot; value=&quot;Slide 71&quot;/&gt;&lt;property id=&quot;20307&quot; value=&quot;290&quot;/&gt;&lt;/object&gt;&lt;object type=&quot;3&quot; unique_id=&quot;41893&quot;&gt;&lt;property id=&quot;20148&quot; value=&quot;5&quot;/&gt;&lt;property id=&quot;20300&quot; value=&quot;Slide 72 - &amp;quot;6.6  Static Local Arrays and Automatic Local Arrays&amp;quot;&quot;/&gt;&lt;property id=&quot;20307&quot; value=&quot;385&quot;/&gt;&lt;/object&gt;&lt;object type=&quot;3&quot; unique_id=&quot;41894&quot;&gt;&lt;property id=&quot;20148&quot; value=&quot;5&quot;/&gt;&lt;property id=&quot;20300&quot; value=&quot;Slide 73 - &amp;quot;6.6  Static Local Arrays and Automatic Local Arrays&amp;quot;&quot;/&gt;&lt;property id=&quot;20307&quot; value=&quot;386&quot;/&gt;&lt;/object&gt;&lt;object type=&quot;3&quot; unique_id=&quot;41895&quot;&gt;&lt;property id=&quot;20148&quot; value=&quot;5&quot;/&gt;&lt;property id=&quot;20300&quot; value=&quot;Slide 74&quot;/&gt;&lt;property id=&quot;20307&quot; value=&quot;291&quot;/&gt;&lt;/object&gt;&lt;object type=&quot;3&quot; unique_id=&quot;41896&quot;&gt;&lt;property id=&quot;20148&quot; value=&quot;5&quot;/&gt;&lt;property id=&quot;20300&quot; value=&quot;Slide 75&quot;/&gt;&lt;property id=&quot;20307&quot; value=&quot;292&quot;/&gt;&lt;/object&gt;&lt;object type=&quot;3&quot; unique_id=&quot;41897&quot;&gt;&lt;property id=&quot;20148&quot; value=&quot;5&quot;/&gt;&lt;property id=&quot;20300&quot; value=&quot;Slide 76&quot;/&gt;&lt;property id=&quot;20307&quot; value=&quot;293&quot;/&gt;&lt;/object&gt;&lt;object type=&quot;3&quot; unique_id=&quot;41898&quot;&gt;&lt;property id=&quot;20148&quot; value=&quot;5&quot;/&gt;&lt;property id=&quot;20300&quot; value=&quot;Slide 77&quot;/&gt;&lt;property id=&quot;20307&quot; value=&quot;294&quot;/&gt;&lt;/object&gt;&lt;object type=&quot;3&quot; unique_id=&quot;41899&quot;&gt;&lt;property id=&quot;20148&quot; value=&quot;5&quot;/&gt;&lt;property id=&quot;20300&quot; value=&quot;Slide 78&quot;/&gt;&lt;property id=&quot;20307&quot; value=&quot;295&quot;/&gt;&lt;/object&gt;&lt;object type=&quot;3&quot; unique_id=&quot;41900&quot;&gt;&lt;property id=&quot;20148&quot; value=&quot;5&quot;/&gt;&lt;property id=&quot;20300&quot; value=&quot;Slide 79 - &amp;quot;6.7  Passing Arrays to Functions&amp;quot;&quot;/&gt;&lt;property id=&quot;20307&quot; value=&quot;387&quot;/&gt;&lt;/object&gt;&lt;object type=&quot;3&quot; unique_id=&quot;41901&quot;&gt;&lt;property id=&quot;20148&quot; value=&quot;5&quot;/&gt;&lt;property id=&quot;20300&quot; value=&quot;Slide 80 - &amp;quot;6.7  Passing Arrays to Functions (Cont.)&amp;quot;&quot;/&gt;&lt;property id=&quot;20307&quot; value=&quot;388&quot;/&gt;&lt;/object&gt;&lt;object type=&quot;3&quot; unique_id=&quot;41902&quot;&gt;&lt;property id=&quot;20148&quot; value=&quot;5&quot;/&gt;&lt;property id=&quot;20300&quot; value=&quot;Slide 81 - &amp;quot;6.7  Passing Arrays to Functions (Cont.)&amp;quot;&quot;/&gt;&lt;property id=&quot;20307&quot; value=&quot;389&quot;/&gt;&lt;/object&gt;&lt;object type=&quot;3&quot; unique_id=&quot;41903&quot;&gt;&lt;property id=&quot;20148&quot; value=&quot;5&quot;/&gt;&lt;property id=&quot;20300&quot; value=&quot;Slide 82 - &amp;quot;6.7  Passing Arrays to Functions (Cont.)&amp;quot;&quot;/&gt;&lt;property id=&quot;20307&quot; value=&quot;390&quot;/&gt;&lt;/object&gt;&lt;object type=&quot;3&quot; unique_id=&quot;41904&quot;&gt;&lt;property id=&quot;20148&quot; value=&quot;5&quot;/&gt;&lt;property id=&quot;20300&quot; value=&quot;Slide 83&quot;/&gt;&lt;property id=&quot;20307&quot; value=&quot;296&quot;/&gt;&lt;/object&gt;&lt;object type=&quot;3&quot; unique_id=&quot;41905&quot;&gt;&lt;property id=&quot;20148&quot; value=&quot;5&quot;/&gt;&lt;property id=&quot;20300&quot; value=&quot;Slide 84&quot;/&gt;&lt;property id=&quot;20307&quot; value=&quot;297&quot;/&gt;&lt;/object&gt;&lt;object type=&quot;3&quot; unique_id=&quot;41906&quot;&gt;&lt;property id=&quot;20148&quot; value=&quot;5&quot;/&gt;&lt;property id=&quot;20300&quot; value=&quot;Slide 85&quot;/&gt;&lt;property id=&quot;20307&quot; value=&quot;298&quot;/&gt;&lt;/object&gt;&lt;object type=&quot;3&quot; unique_id=&quot;41907&quot;&gt;&lt;property id=&quot;20148&quot; value=&quot;5&quot;/&gt;&lt;property id=&quot;20300&quot; value=&quot;Slide 86 - &amp;quot;6.7  Passing Arrays to Functions (Cont.)&amp;quot;&quot;/&gt;&lt;property id=&quot;20307&quot; value=&quot;391&quot;/&gt;&lt;/object&gt;&lt;object type=&quot;3&quot; unique_id=&quot;41908&quot;&gt;&lt;property id=&quot;20148&quot; value=&quot;5&quot;/&gt;&lt;property id=&quot;20300&quot; value=&quot;Slide 87 - &amp;quot;6.7  Passing Arrays to Functions (Cont.)&amp;quot;&quot;/&gt;&lt;property id=&quot;20307&quot; value=&quot;392&quot;/&gt;&lt;/object&gt;&lt;object type=&quot;3&quot; unique_id=&quot;41909&quot;&gt;&lt;property id=&quot;20148&quot; value=&quot;5&quot;/&gt;&lt;property id=&quot;20300&quot; value=&quot;Slide 88 - &amp;quot;6.7  Passing Arrays to Functions (Cont.)&amp;quot;&quot;/&gt;&lt;property id=&quot;20307&quot; value=&quot;393&quot;/&gt;&lt;/object&gt;&lt;object type=&quot;3&quot; unique_id=&quot;41910&quot;&gt;&lt;property id=&quot;20148&quot; value=&quot;5&quot;/&gt;&lt;property id=&quot;20300&quot; value=&quot;Slide 89 - &amp;quot;6.7  Passing Arrays to Functions (Cont.)&amp;quot;&quot;/&gt;&lt;property id=&quot;20307&quot; value=&quot;394&quot;/&gt;&lt;/object&gt;&lt;object type=&quot;3&quot; unique_id=&quot;41911&quot;&gt;&lt;property id=&quot;20148&quot; value=&quot;5&quot;/&gt;&lt;property id=&quot;20300&quot; value=&quot;Slide 90 - &amp;quot;6.7  Passing Arrays to Functions (Cont.)&amp;quot;&quot;/&gt;&lt;property id=&quot;20307&quot; value=&quot;395&quot;/&gt;&lt;/object&gt;&lt;object type=&quot;3&quot; unique_id=&quot;41912&quot;&gt;&lt;property id=&quot;20148&quot; value=&quot;5&quot;/&gt;&lt;property id=&quot;20300&quot; value=&quot;Slide 91 - &amp;quot;6.7  Passing Arrays to Functions (Cont.)&amp;quot;&quot;/&gt;&lt;property id=&quot;20307&quot; value=&quot;396&quot;/&gt;&lt;/object&gt;&lt;object type=&quot;3&quot; unique_id=&quot;41913&quot;&gt;&lt;property id=&quot;20148&quot; value=&quot;5&quot;/&gt;&lt;property id=&quot;20300&quot; value=&quot;Slide 92&quot;/&gt;&lt;property id=&quot;20307&quot; value=&quot;299&quot;/&gt;&lt;/object&gt;&lt;object type=&quot;3&quot; unique_id=&quot;41914&quot;&gt;&lt;property id=&quot;20148&quot; value=&quot;5&quot;/&gt;&lt;property id=&quot;20300&quot; value=&quot;Slide 93&quot;/&gt;&lt;property id=&quot;20307&quot; value=&quot;300&quot;/&gt;&lt;/object&gt;&lt;object type=&quot;3&quot; unique_id=&quot;41915&quot;&gt;&lt;property id=&quot;20148&quot; value=&quot;5&quot;/&gt;&lt;property id=&quot;20300&quot; value=&quot;Slide 94&quot;/&gt;&lt;property id=&quot;20307&quot; value=&quot;301&quot;/&gt;&lt;/object&gt;&lt;object type=&quot;3&quot; unique_id=&quot;41916&quot;&gt;&lt;property id=&quot;20148&quot; value=&quot;5&quot;/&gt;&lt;property id=&quot;20300&quot; value=&quot;Slide 95&quot;/&gt;&lt;property id=&quot;20307&quot; value=&quot;302&quot;/&gt;&lt;/object&gt;&lt;object type=&quot;3&quot; unique_id=&quot;41917&quot;&gt;&lt;property id=&quot;20148&quot; value=&quot;5&quot;/&gt;&lt;property id=&quot;20300&quot; value=&quot;Slide 96&quot;/&gt;&lt;property id=&quot;20307&quot; value=&quot;303&quot;/&gt;&lt;/object&gt;&lt;object type=&quot;3&quot; unique_id=&quot;41918&quot;&gt;&lt;property id=&quot;20148&quot; value=&quot;5&quot;/&gt;&lt;property id=&quot;20300&quot; value=&quot;Slide 97 - &amp;quot;6.7  Passing Arrays to Functions (Cont.)&amp;quot;&quot;/&gt;&lt;property id=&quot;20307&quot; value=&quot;397&quot;/&gt;&lt;/object&gt;&lt;object type=&quot;3&quot; unique_id=&quot;41919&quot;&gt;&lt;property id=&quot;20148&quot; value=&quot;5&quot;/&gt;&lt;property id=&quot;20300&quot; value=&quot;Slide 98&quot;/&gt;&lt;property id=&quot;20307&quot; value=&quot;304&quot;/&gt;&lt;/object&gt;&lt;object type=&quot;3&quot; unique_id=&quot;41920&quot;&gt;&lt;property id=&quot;20148&quot; value=&quot;5&quot;/&gt;&lt;property id=&quot;20300&quot; value=&quot;Slide 99 - &amp;quot;6.8  Sorting Arrays&amp;quot;&quot;/&gt;&lt;property id=&quot;20307&quot; value=&quot;398&quot;/&gt;&lt;/object&gt;&lt;object type=&quot;3&quot; unique_id=&quot;41921&quot;&gt;&lt;property id=&quot;20148&quot; value=&quot;5&quot;/&gt;&lt;property id=&quot;20300&quot; value=&quot;Slide 100&quot;/&gt;&lt;property id=&quot;20307&quot; value=&quot;305&quot;/&gt;&lt;/object&gt;&lt;object type=&quot;3&quot; unique_id=&quot;41922&quot;&gt;&lt;property id=&quot;20148&quot; value=&quot;5&quot;/&gt;&lt;property id=&quot;20300&quot; value=&quot;Slide 101 - &amp;quot;6.8  Sorting Arrays&amp;quot;&quot;/&gt;&lt;property id=&quot;20307&quot; value=&quot;399&quot;/&gt;&lt;/object&gt;&lt;object type=&quot;3&quot; unique_id=&quot;41923&quot;&gt;&lt;property id=&quot;20148&quot; value=&quot;5&quot;/&gt;&lt;property id=&quot;20300&quot; value=&quot;Slide 102 - &amp;quot;6.8  Sorting Arrays&amp;quot;&quot;/&gt;&lt;property id=&quot;20307&quot; value=&quot;400&quot;/&gt;&lt;/object&gt;&lt;object type=&quot;3&quot; unique_id=&quot;41924&quot;&gt;&lt;property id=&quot;20148&quot; value=&quot;5&quot;/&gt;&lt;property id=&quot;20300&quot; value=&quot;Slide 103&quot;/&gt;&lt;property id=&quot;20307&quot; value=&quot;306&quot;/&gt;&lt;/object&gt;&lt;object type=&quot;3&quot; unique_id=&quot;41925&quot;&gt;&lt;property id=&quot;20148&quot; value=&quot;5&quot;/&gt;&lt;property id=&quot;20300&quot; value=&quot;Slide 104&quot;/&gt;&lt;property id=&quot;20307&quot; value=&quot;307&quot;/&gt;&lt;/object&gt;&lt;object type=&quot;3&quot; unique_id=&quot;41926&quot;&gt;&lt;property id=&quot;20148&quot; value=&quot;5&quot;/&gt;&lt;property id=&quot;20300&quot; value=&quot;Slide 105&quot;/&gt;&lt;property id=&quot;20307&quot; value=&quot;308&quot;/&gt;&lt;/object&gt;&lt;object type=&quot;3&quot; unique_id=&quot;41927&quot;&gt;&lt;property id=&quot;20148&quot; value=&quot;5&quot;/&gt;&lt;property id=&quot;20300&quot; value=&quot;Slide 106 - &amp;quot;6.8  Sorting Arrays&amp;quot;&quot;/&gt;&lt;property id=&quot;20307&quot; value=&quot;401&quot;/&gt;&lt;/object&gt;&lt;object type=&quot;3&quot; unique_id=&quot;41928&quot;&gt;&lt;property id=&quot;20148&quot; value=&quot;5&quot;/&gt;&lt;property id=&quot;20300&quot; value=&quot;Slide 107 - &amp;quot;6.8  Sorting Arrays&amp;quot;&quot;/&gt;&lt;property id=&quot;20307&quot; value=&quot;402&quot;/&gt;&lt;/object&gt;&lt;object type=&quot;3&quot; unique_id=&quot;41929&quot;&gt;&lt;property id=&quot;20148&quot; value=&quot;5&quot;/&gt;&lt;property id=&quot;20300&quot; value=&quot;Slide 108 - &amp;quot;6.8  Sorting Arrays&amp;quot;&quot;/&gt;&lt;property id=&quot;20307&quot; value=&quot;403&quot;/&gt;&lt;/object&gt;&lt;object type=&quot;3&quot; unique_id=&quot;41930&quot;&gt;&lt;property id=&quot;20148&quot; value=&quot;5&quot;/&gt;&lt;property id=&quot;20300&quot; value=&quot;Slide 109 - &amp;quot;6.8  Sorting Arrays&amp;quot;&quot;/&gt;&lt;property id=&quot;20307&quot; value=&quot;404&quot;/&gt;&lt;/object&gt;&lt;object type=&quot;3&quot; unique_id=&quot;41931&quot;&gt;&lt;property id=&quot;20148&quot; value=&quot;5&quot;/&gt;&lt;property id=&quot;20300&quot; value=&quot;Slide 110 - &amp;quot;6.9  Case Study: Computing Mean, Median and Mode Using Arrays&amp;quot;&quot;/&gt;&lt;property id=&quot;20307&quot; value=&quot;405&quot;/&gt;&lt;/object&gt;&lt;object type=&quot;3&quot; unique_id=&quot;41932&quot;&gt;&lt;property id=&quot;20148&quot; value=&quot;5&quot;/&gt;&lt;property id=&quot;20300&quot; value=&quot;Slide 111&quot;/&gt;&lt;property id=&quot;20307&quot; value=&quot;309&quot;/&gt;&lt;/object&gt;&lt;object type=&quot;3&quot; unique_id=&quot;41933&quot;&gt;&lt;property id=&quot;20148&quot; value=&quot;5&quot;/&gt;&lt;property id=&quot;20300&quot; value=&quot;Slide 112&quot;/&gt;&lt;property id=&quot;20307&quot; value=&quot;310&quot;/&gt;&lt;/object&gt;&lt;object type=&quot;3&quot; unique_id=&quot;41934&quot;&gt;&lt;property id=&quot;20148&quot; value=&quot;5&quot;/&gt;&lt;property id=&quot;20300&quot; value=&quot;Slide 113&quot;/&gt;&lt;property id=&quot;20307&quot; value=&quot;311&quot;/&gt;&lt;/object&gt;&lt;object type=&quot;3&quot; unique_id=&quot;41935&quot;&gt;&lt;property id=&quot;20148&quot; value=&quot;5&quot;/&gt;&lt;property id=&quot;20300&quot; value=&quot;Slide 114&quot;/&gt;&lt;property id=&quot;20307&quot; value=&quot;312&quot;/&gt;&lt;/object&gt;&lt;object type=&quot;3&quot; unique_id=&quot;41936&quot;&gt;&lt;property id=&quot;20148&quot; value=&quot;5&quot;/&gt;&lt;property id=&quot;20300&quot; value=&quot;Slide 115&quot;/&gt;&lt;property id=&quot;20307&quot; value=&quot;313&quot;/&gt;&lt;/object&gt;&lt;object type=&quot;3&quot; unique_id=&quot;41937&quot;&gt;&lt;property id=&quot;20148&quot; value=&quot;5&quot;/&gt;&lt;property id=&quot;20300&quot; value=&quot;Slide 116&quot;/&gt;&lt;property id=&quot;20307&quot; value=&quot;314&quot;/&gt;&lt;/object&gt;&lt;object type=&quot;3&quot; unique_id=&quot;41938&quot;&gt;&lt;property id=&quot;20148&quot; value=&quot;5&quot;/&gt;&lt;property id=&quot;20300&quot; value=&quot;Slide 117&quot;/&gt;&lt;property id=&quot;20307&quot; value=&quot;315&quot;/&gt;&lt;/object&gt;&lt;object type=&quot;3&quot; unique_id=&quot;41939&quot;&gt;&lt;property id=&quot;20148&quot; value=&quot;5&quot;/&gt;&lt;property id=&quot;20300&quot; value=&quot;Slide 118&quot;/&gt;&lt;property id=&quot;20307&quot; value=&quot;316&quot;/&gt;&lt;/object&gt;&lt;object type=&quot;3&quot; unique_id=&quot;41940&quot;&gt;&lt;property id=&quot;20148&quot; value=&quot;5&quot;/&gt;&lt;property id=&quot;20300&quot; value=&quot;Slide 119&quot;/&gt;&lt;property id=&quot;20307&quot; value=&quot;317&quot;/&gt;&lt;/object&gt;&lt;object type=&quot;3&quot; unique_id=&quot;41941&quot;&gt;&lt;property id=&quot;20148&quot; value=&quot;5&quot;/&gt;&lt;property id=&quot;20300&quot; value=&quot;Slide 120&quot;/&gt;&lt;property id=&quot;20307&quot; value=&quot;318&quot;/&gt;&lt;/object&gt;&lt;object type=&quot;3&quot; unique_id=&quot;41942&quot;&gt;&lt;property id=&quot;20148&quot; value=&quot;5&quot;/&gt;&lt;property id=&quot;20300&quot; value=&quot;Slide 121&quot;/&gt;&lt;property id=&quot;20307&quot; value=&quot;319&quot;/&gt;&lt;/object&gt;&lt;object type=&quot;3&quot; unique_id=&quot;41943&quot;&gt;&lt;property id=&quot;20148&quot; value=&quot;5&quot;/&gt;&lt;property id=&quot;20300&quot; value=&quot;Slide 122 - &amp;quot;6.9  Case Study: Computing Mean, Median and Mode Using Arrays&amp;quot;&quot;/&gt;&lt;property id=&quot;20307&quot; value=&quot;406&quot;/&gt;&lt;/object&gt;&lt;object type=&quot;3&quot; unique_id=&quot;41944&quot;&gt;&lt;property id=&quot;20148&quot; value=&quot;5&quot;/&gt;&lt;property id=&quot;20300&quot; value=&quot;Slide 123 - &amp;quot;6.9  Case Study: Computing Mean, Median and Mode Using Arrays (Cont.)&amp;quot;&quot;/&gt;&lt;property id=&quot;20307&quot; value=&quot;407&quot;/&gt;&lt;/object&gt;&lt;object type=&quot;3&quot; unique_id=&quot;41945&quot;&gt;&lt;property id=&quot;20148&quot; value=&quot;5&quot;/&gt;&lt;property id=&quot;20300&quot; value=&quot;Slide 124 - &amp;quot;6.9  Case Study: Computing Mean, Median and Mode Using Arrays (Cont.)&amp;quot;&quot;/&gt;&lt;property id=&quot;20307&quot; value=&quot;408&quot;/&gt;&lt;/object&gt;&lt;object type=&quot;3&quot; unique_id=&quot;41946&quot;&gt;&lt;property id=&quot;20148&quot; value=&quot;5&quot;/&gt;&lt;property id=&quot;20300&quot; value=&quot;Slide 125 - &amp;quot;6.10  Searching Arrays&amp;quot;&quot;/&gt;&lt;property id=&quot;20307&quot; value=&quot;409&quot;/&gt;&lt;/object&gt;&lt;object type=&quot;3&quot; unique_id=&quot;41947&quot;&gt;&lt;property id=&quot;20148&quot; value=&quot;5&quot;/&gt;&lt;property id=&quot;20300&quot; value=&quot;Slide 126 - &amp;quot;6.10  Searching Arrays (Cont.)&amp;quot;&quot;/&gt;&lt;property id=&quot;20307&quot; value=&quot;410&quot;/&gt;&lt;/object&gt;&lt;object type=&quot;3&quot; unique_id=&quot;41948&quot;&gt;&lt;property id=&quot;20148&quot; value=&quot;5&quot;/&gt;&lt;property id=&quot;20300&quot; value=&quot;Slide 127&quot;/&gt;&lt;property id=&quot;20307&quot; value=&quot;320&quot;/&gt;&lt;/object&gt;&lt;object type=&quot;3&quot; unique_id=&quot;41949&quot;&gt;&lt;property id=&quot;20148&quot; value=&quot;5&quot;/&gt;&lt;property id=&quot;20300&quot; value=&quot;Slide 128&quot;/&gt;&lt;property id=&quot;20307&quot; value=&quot;321&quot;/&gt;&lt;/object&gt;&lt;object type=&quot;3&quot; unique_id=&quot;41950&quot;&gt;&lt;property id=&quot;20148&quot; value=&quot;5&quot;/&gt;&lt;property id=&quot;20300&quot; value=&quot;Slide 129&quot;/&gt;&lt;property id=&quot;20307&quot; value=&quot;322&quot;/&gt;&lt;/object&gt;&lt;object type=&quot;3&quot; unique_id=&quot;41951&quot;&gt;&lt;property id=&quot;20148&quot; value=&quot;5&quot;/&gt;&lt;property id=&quot;20300&quot; value=&quot;Slide 130 - &amp;quot;6.10  Searching Arrays (Cont.)&amp;quot;&quot;/&gt;&lt;property id=&quot;20307&quot; value=&quot;411&quot;/&gt;&lt;/object&gt;&lt;object type=&quot;3&quot; unique_id=&quot;41952&quot;&gt;&lt;property id=&quot;20148&quot; value=&quot;5&quot;/&gt;&lt;property id=&quot;20300&quot; value=&quot;Slide 131 - &amp;quot;6.10  Searching Arrays (Cont.)&amp;quot;&quot;/&gt;&lt;property id=&quot;20307&quot; value=&quot;412&quot;/&gt;&lt;/object&gt;&lt;object type=&quot;3&quot; unique_id=&quot;41953&quot;&gt;&lt;property id=&quot;20148&quot; value=&quot;5&quot;/&gt;&lt;property id=&quot;20300&quot; value=&quot;Slide 132 - &amp;quot;6.10  Searching Arrays (Cont.)&amp;quot;&quot;/&gt;&lt;property id=&quot;20307&quot; value=&quot;413&quot;/&gt;&lt;/object&gt;&lt;object type=&quot;3&quot; unique_id=&quot;41954&quot;&gt;&lt;property id=&quot;20148&quot; value=&quot;5&quot;/&gt;&lt;property id=&quot;20300&quot; value=&quot;Slide 133 - &amp;quot;6.10  Searching Arrays (Cont.)&amp;quot;&quot;/&gt;&lt;property id=&quot;20307&quot; value=&quot;414&quot;/&gt;&lt;/object&gt;&lt;object type=&quot;3&quot; unique_id=&quot;41955&quot;&gt;&lt;property id=&quot;20148&quot; value=&quot;5&quot;/&gt;&lt;property id=&quot;20300&quot; value=&quot;Slide 134 - &amp;quot;6.10  Searching Arrays (Cont.)&amp;quot;&quot;/&gt;&lt;property id=&quot;20307&quot; value=&quot;415&quot;/&gt;&lt;/object&gt;&lt;object type=&quot;3&quot; unique_id=&quot;41956&quot;&gt;&lt;property id=&quot;20148&quot; value=&quot;5&quot;/&gt;&lt;property id=&quot;20300&quot; value=&quot;Slide 135 - &amp;quot;6.10  Searching Arrays (Cont.)&amp;quot;&quot;/&gt;&lt;property id=&quot;20307&quot; value=&quot;416&quot;/&gt;&lt;/object&gt;&lt;object type=&quot;3&quot; unique_id=&quot;41957&quot;&gt;&lt;property id=&quot;20148&quot; value=&quot;5&quot;/&gt;&lt;property id=&quot;20300&quot; value=&quot;Slide 136 - &amp;quot;6.10  Searching Arrays (Cont.)&amp;quot;&quot;/&gt;&lt;property id=&quot;20307&quot; value=&quot;417&quot;/&gt;&lt;/object&gt;&lt;object type=&quot;3&quot; unique_id=&quot;41958&quot;&gt;&lt;property id=&quot;20148&quot; value=&quot;5&quot;/&gt;&lt;property id=&quot;20300&quot; value=&quot;Slide 137&quot;/&gt;&lt;property id=&quot;20307&quot; value=&quot;323&quot;/&gt;&lt;/object&gt;&lt;object type=&quot;3&quot; unique_id=&quot;41959&quot;&gt;&lt;property id=&quot;20148&quot; value=&quot;5&quot;/&gt;&lt;property id=&quot;20300&quot; value=&quot;Slide 138&quot;/&gt;&lt;property id=&quot;20307&quot; value=&quot;324&quot;/&gt;&lt;/object&gt;&lt;object type=&quot;3&quot; unique_id=&quot;41960&quot;&gt;&lt;property id=&quot;20148&quot; value=&quot;5&quot;/&gt;&lt;property id=&quot;20300&quot; value=&quot;Slide 139&quot;/&gt;&lt;property id=&quot;20307&quot; value=&quot;325&quot;/&gt;&lt;/object&gt;&lt;object type=&quot;3&quot; unique_id=&quot;41961&quot;&gt;&lt;property id=&quot;20148&quot; value=&quot;5&quot;/&gt;&lt;property id=&quot;20300&quot; value=&quot;Slide 140&quot;/&gt;&lt;property id=&quot;20307&quot; value=&quot;326&quot;/&gt;&lt;/object&gt;&lt;object type=&quot;3&quot; unique_id=&quot;41962&quot;&gt;&lt;property id=&quot;20148&quot; value=&quot;5&quot;/&gt;&lt;property id=&quot;20300&quot; value=&quot;Slide 141&quot;/&gt;&lt;property id=&quot;20307&quot; value=&quot;327&quot;/&gt;&lt;/object&gt;&lt;object type=&quot;3&quot; unique_id=&quot;41963&quot;&gt;&lt;property id=&quot;20148&quot; value=&quot;5&quot;/&gt;&lt;property id=&quot;20300&quot; value=&quot;Slide 142&quot;/&gt;&lt;property id=&quot;20307&quot; value=&quot;328&quot;/&gt;&lt;/object&gt;&lt;object type=&quot;3&quot; unique_id=&quot;41964&quot;&gt;&lt;property id=&quot;20148&quot; value=&quot;5&quot;/&gt;&lt;property id=&quot;20300&quot; value=&quot;Slide 143&quot;/&gt;&lt;property id=&quot;20307&quot; value=&quot;329&quot;/&gt;&lt;/object&gt;&lt;object type=&quot;3&quot; unique_id=&quot;41965&quot;&gt;&lt;property id=&quot;20148&quot; value=&quot;5&quot;/&gt;&lt;property id=&quot;20300&quot; value=&quot;Slide 144 - &amp;quot;6.11  Multidimensional Arrays&amp;quot;&quot;/&gt;&lt;property id=&quot;20307&quot; value=&quot;418&quot;/&gt;&lt;/object&gt;&lt;object type=&quot;3&quot; unique_id=&quot;41966&quot;&gt;&lt;property id=&quot;20148&quot; value=&quot;5&quot;/&gt;&lt;property id=&quot;20300&quot; value=&quot;Slide 145 - &amp;quot;6.11   Multidimensional Arrays (Cont.)&amp;quot;&quot;/&gt;&lt;property id=&quot;20307&quot; value=&quot;419&quot;/&gt;&lt;/object&gt;&lt;object type=&quot;3&quot; unique_id=&quot;41967&quot;&gt;&lt;property id=&quot;20148&quot; value=&quot;5&quot;/&gt;&lt;property id=&quot;20300&quot; value=&quot;Slide 146&quot;/&gt;&lt;property id=&quot;20307&quot; value=&quot;330&quot;/&gt;&lt;/object&gt;&lt;object type=&quot;3&quot; unique_id=&quot;41968&quot;&gt;&lt;property id=&quot;20148&quot; value=&quot;5&quot;/&gt;&lt;property id=&quot;20300&quot; value=&quot;Slide 147 - &amp;quot;6.11   Multidimensional Arrays (Cont.)&amp;quot;&quot;/&gt;&lt;property id=&quot;20307&quot; value=&quot;420&quot;/&gt;&lt;/object&gt;&lt;object type=&quot;3&quot; unique_id=&quot;41969&quot;&gt;&lt;property id=&quot;20148&quot; value=&quot;5&quot;/&gt;&lt;property id=&quot;20300&quot; value=&quot;Slide 148&quot;/&gt;&lt;property id=&quot;20307&quot; value=&quot;331&quot;/&gt;&lt;/object&gt;&lt;object type=&quot;3&quot; unique_id=&quot;41970&quot;&gt;&lt;property id=&quot;20148&quot; value=&quot;5&quot;/&gt;&lt;property id=&quot;20300&quot; value=&quot;Slide 149 - &amp;quot;6.11  Multidimensional Arrays (Cont.)&amp;quot;&quot;/&gt;&lt;property id=&quot;20307&quot; value=&quot;421&quot;/&gt;&lt;/object&gt;&lt;object type=&quot;3&quot; unique_id=&quot;41971&quot;&gt;&lt;property id=&quot;20148&quot; value=&quot;5&quot;/&gt;&lt;property id=&quot;20300&quot; value=&quot;Slide 150 - &amp;quot;6.11   Multidimensional Arrays (Cont.)&amp;quot;&quot;/&gt;&lt;property id=&quot;20307&quot; value=&quot;422&quot;/&gt;&lt;/object&gt;&lt;object type=&quot;3&quot; unique_id=&quot;41972&quot;&gt;&lt;property id=&quot;20148&quot; value=&quot;5&quot;/&gt;&lt;property id=&quot;20300&quot; value=&quot;Slide 151&quot;/&gt;&lt;property id=&quot;20307&quot; value=&quot;332&quot;/&gt;&lt;/object&gt;&lt;object type=&quot;3&quot; unique_id=&quot;41973&quot;&gt;&lt;property id=&quot;20148&quot; value=&quot;5&quot;/&gt;&lt;property id=&quot;20300&quot; value=&quot;Slide 152&quot;/&gt;&lt;property id=&quot;20307&quot; value=&quot;333&quot;/&gt;&lt;/object&gt;&lt;object type=&quot;3&quot; unique_id=&quot;41974&quot;&gt;&lt;property id=&quot;20148&quot; value=&quot;5&quot;/&gt;&lt;property id=&quot;20300&quot; value=&quot;Slide 153 - &amp;quot;6.11   Multidimensional Arrays (Cont.)&amp;quot;&quot;/&gt;&lt;property id=&quot;20307&quot; value=&quot;423&quot;/&gt;&lt;/object&gt;&lt;object type=&quot;3&quot; unique_id=&quot;41975&quot;&gt;&lt;property id=&quot;20148&quot; value=&quot;5&quot;/&gt;&lt;property id=&quot;20300&quot; value=&quot;Slide 154 - &amp;quot;6.11   Multidimensional Arrays (Cont.)&amp;quot;&quot;/&gt;&lt;property id=&quot;20307&quot; value=&quot;424&quot;/&gt;&lt;/object&gt;&lt;object type=&quot;3&quot; unique_id=&quot;41976&quot;&gt;&lt;property id=&quot;20148&quot; value=&quot;5&quot;/&gt;&lt;property id=&quot;20300&quot; value=&quot;Slide 155 - &amp;quot;6.11   Multidimensional Arrays (Cont.)&amp;quot;&quot;/&gt;&lt;property id=&quot;20307&quot; value=&quot;425&quot;/&gt;&lt;/object&gt;&lt;object type=&quot;3&quot; unique_id=&quot;41977&quot;&gt;&lt;property id=&quot;20148&quot; value=&quot;5&quot;/&gt;&lt;property id=&quot;20300&quot; value=&quot;Slide 156 - &amp;quot;6.11  Multidimensional Arrays (Cont.)&amp;quot;&quot;/&gt;&lt;property id=&quot;20307&quot; value=&quot;426&quot;/&gt;&lt;/object&gt;&lt;object type=&quot;3&quot; unique_id=&quot;41978&quot;&gt;&lt;property id=&quot;20148&quot; value=&quot;5&quot;/&gt;&lt;property id=&quot;20300&quot; value=&quot;Slide 157 - &amp;quot;6.11   Multidimensional Arrays (Cont.)&amp;quot;&quot;/&gt;&lt;property id=&quot;20307&quot; value=&quot;427&quot;/&gt;&lt;/object&gt;&lt;object type=&quot;3&quot; unique_id=&quot;41979&quot;&gt;&lt;property id=&quot;20148&quot; value=&quot;5&quot;/&gt;&lt;property id=&quot;20300&quot; value=&quot;Slide 158 - &amp;quot;6.11   Multidimensional Arrays (Cont.)&amp;quot;&quot;/&gt;&lt;property id=&quot;20307&quot; value=&quot;428&quot;/&gt;&lt;/object&gt;&lt;object type=&quot;3&quot; unique_id=&quot;41980&quot;&gt;&lt;property id=&quot;20148&quot; value=&quot;5&quot;/&gt;&lt;property id=&quot;20300&quot; value=&quot;Slide 159 - &amp;quot;6.11   Multidimensional Arrays (Cont.)&amp;quot;&quot;/&gt;&lt;property id=&quot;20307&quot; value=&quot;429&quot;/&gt;&lt;/object&gt;&lt;object type=&quot;3&quot; unique_id=&quot;41981&quot;&gt;&lt;property id=&quot;20148&quot; value=&quot;5&quot;/&gt;&lt;property id=&quot;20300&quot; value=&quot;Slide 160 - &amp;quot;6.11   Multidimensional Arrays (Cont.)&amp;quot;&quot;/&gt;&lt;property id=&quot;20307&quot; value=&quot;430&quot;/&gt;&lt;/object&gt;&lt;object type=&quot;3&quot; unique_id=&quot;41982&quot;&gt;&lt;property id=&quot;20148&quot; value=&quot;5&quot;/&gt;&lt;property id=&quot;20300&quot; value=&quot;Slide 161 - &amp;quot;6.11  Multidimensional Arrays (Cont.)&amp;quot;&quot;/&gt;&lt;property id=&quot;20307&quot; value=&quot;431&quot;/&gt;&lt;/object&gt;&lt;object type=&quot;3&quot; unique_id=&quot;41983&quot;&gt;&lt;property id=&quot;20148&quot; value=&quot;5&quot;/&gt;&lt;property id=&quot;20300&quot; value=&quot;Slide 162 - &amp;quot;6.11   Multidimensional Arrays (Cont.)&amp;quot;&quot;/&gt;&lt;property id=&quot;20307&quot; value=&quot;432&quot;/&gt;&lt;/object&gt;&lt;object type=&quot;3&quot; unique_id=&quot;41984&quot;&gt;&lt;property id=&quot;20148&quot; value=&quot;5&quot;/&gt;&lt;property id=&quot;20300&quot; value=&quot;Slide 163 - &amp;quot;6.11   Multidimensional Arrays (Cont.)&amp;quot;&quot;/&gt;&lt;property id=&quot;20307&quot; value=&quot;433&quot;/&gt;&lt;/object&gt;&lt;object type=&quot;3&quot; unique_id=&quot;41985&quot;&gt;&lt;property id=&quot;20148&quot; value=&quot;5&quot;/&gt;&lt;property id=&quot;20300&quot; value=&quot;Slide 164&quot;/&gt;&lt;property id=&quot;20307&quot; value=&quot;334&quot;/&gt;&lt;/object&gt;&lt;object type=&quot;3&quot; unique_id=&quot;41986&quot;&gt;&lt;property id=&quot;20148&quot; value=&quot;5&quot;/&gt;&lt;property id=&quot;20300&quot; value=&quot;Slide 165&quot;/&gt;&lt;property id=&quot;20307&quot; value=&quot;335&quot;/&gt;&lt;/object&gt;&lt;object type=&quot;3&quot; unique_id=&quot;41987&quot;&gt;&lt;property id=&quot;20148&quot; value=&quot;5&quot;/&gt;&lt;property id=&quot;20300&quot; value=&quot;Slide 166&quot;/&gt;&lt;property id=&quot;20307&quot; value=&quot;336&quot;/&gt;&lt;/object&gt;&lt;object type=&quot;3&quot; unique_id=&quot;41988&quot;&gt;&lt;property id=&quot;20148&quot; value=&quot;5&quot;/&gt;&lt;property id=&quot;20300&quot; value=&quot;Slide 167&quot;/&gt;&lt;property id=&quot;20307&quot; value=&quot;337&quot;/&gt;&lt;/object&gt;&lt;object type=&quot;3&quot; unique_id=&quot;41989&quot;&gt;&lt;property id=&quot;20148&quot; value=&quot;5&quot;/&gt;&lt;property id=&quot;20300&quot; value=&quot;Slide 168&quot;/&gt;&lt;property id=&quot;20307&quot; value=&quot;338&quot;/&gt;&lt;/object&gt;&lt;object type=&quot;3&quot; unique_id=&quot;41990&quot;&gt;&lt;property id=&quot;20148&quot; value=&quot;5&quot;/&gt;&lt;property id=&quot;20300&quot; value=&quot;Slide 169&quot;/&gt;&lt;property id=&quot;20307&quot; value=&quot;339&quot;/&gt;&lt;/object&gt;&lt;object type=&quot;3&quot; unique_id=&quot;41991&quot;&gt;&lt;property id=&quot;20148&quot; value=&quot;5&quot;/&gt;&lt;property id=&quot;20300&quot; value=&quot;Slide 170&quot;/&gt;&lt;property id=&quot;20307&quot; value=&quot;340&quot;/&gt;&lt;/object&gt;&lt;object type=&quot;3&quot; unique_id=&quot;41992&quot;&gt;&lt;property id=&quot;20148&quot; value=&quot;5&quot;/&gt;&lt;property id=&quot;20300&quot; value=&quot;Slide 171 - &amp;quot;6.11   Multidimensional Arrays (Cont.)&amp;quot;&quot;/&gt;&lt;property id=&quot;20307&quot; value=&quot;434&quot;/&gt;&lt;/object&gt;&lt;object type=&quot;3&quot; unique_id=&quot;41993&quot;&gt;&lt;property id=&quot;20148&quot; value=&quot;5&quot;/&gt;&lt;property id=&quot;20300&quot; value=&quot;Slide 172 - &amp;quot;6.11   Multidimensional Arrays (Cont.)&amp;quot;&quot;/&gt;&lt;property id=&quot;20307&quot; value=&quot;435&quot;/&gt;&lt;/object&gt;&lt;object type=&quot;3&quot; unique_id=&quot;41994&quot;&gt;&lt;property id=&quot;20148&quot; value=&quot;5&quot;/&gt;&lt;property id=&quot;20300&quot; value=&quot;Slide 173 - &amp;quot;6.11   Multidimensional Arrays (Cont.)&amp;quot;&quot;/&gt;&lt;property id=&quot;20307&quot; value=&quot;436&quot;/&gt;&lt;/object&gt;&lt;object type=&quot;3&quot; unique_id=&quot;41995&quot;&gt;&lt;property id=&quot;20148&quot; value=&quot;5&quot;/&gt;&lt;property id=&quot;20300&quot; value=&quot;Slide 174 - &amp;quot;6.11  Multidimensional Arrays (Cont.)&amp;quot;&quot;/&gt;&lt;property id=&quot;20307&quot; value=&quot;437&quot;/&gt;&lt;/object&gt;&lt;object type=&quot;3&quot; unique_id=&quot;41996&quot;&gt;&lt;property id=&quot;20148&quot; value=&quot;5&quot;/&gt;&lt;property id=&quot;20300&quot; value=&quot;Slide 175 - &amp;quot;6.11   Multidimensional Arrays (Cont.)&amp;quot;&quot;/&gt;&lt;property id=&quot;20307&quot; value=&quot;438&quot;/&gt;&lt;/object&gt;&lt;object type=&quot;3&quot; unique_id=&quot;41997&quot;&gt;&lt;property id=&quot;20148&quot; value=&quot;5&quot;/&gt;&lt;property id=&quot;20300&quot; value=&quot;Slide 176 - &amp;quot;6.12   Variable-Length Arrays&amp;quot;&quot;/&gt;&lt;property id=&quot;20307&quot; value=&quot;439&quot;/&gt;&lt;/object&gt;&lt;object type=&quot;3&quot; unique_id=&quot;41998&quot;&gt;&lt;property id=&quot;20148&quot; value=&quot;5&quot;/&gt;&lt;property id=&quot;20300&quot; value=&quot;Slide 177 - &amp;quot;6.12   Variable-Length Arrays (Cont.)&amp;quot;&quot;/&gt;&lt;property id=&quot;20307&quot; value=&quot;440&quot;/&gt;&lt;/object&gt;&lt;object type=&quot;3&quot; unique_id=&quot;41999&quot;&gt;&lt;property id=&quot;20148&quot; value=&quot;5&quot;/&gt;&lt;property id=&quot;20300&quot; value=&quot;Slide 178&quot;/&gt;&lt;property id=&quot;20307&quot; value=&quot;341&quot;/&gt;&lt;/object&gt;&lt;object type=&quot;3&quot; unique_id=&quot;42000&quot;&gt;&lt;property id=&quot;20148&quot; value=&quot;5&quot;/&gt;&lt;property id=&quot;20300&quot; value=&quot;Slide 179&quot;/&gt;&lt;property id=&quot;20307&quot; value=&quot;342&quot;/&gt;&lt;/object&gt;&lt;object type=&quot;3&quot; unique_id=&quot;42001&quot;&gt;&lt;property id=&quot;20148&quot; value=&quot;5&quot;/&gt;&lt;property id=&quot;20300&quot; value=&quot;Slide 180&quot;/&gt;&lt;property id=&quot;20307&quot; value=&quot;343&quot;/&gt;&lt;/object&gt;&lt;object type=&quot;3&quot; unique_id=&quot;42002&quot;&gt;&lt;property id=&quot;20148&quot; value=&quot;5&quot;/&gt;&lt;property id=&quot;20300&quot; value=&quot;Slide 181&quot;/&gt;&lt;property id=&quot;20307&quot; value=&quot;344&quot;/&gt;&lt;/object&gt;&lt;object type=&quot;3&quot; unique_id=&quot;42003&quot;&gt;&lt;property id=&quot;20148&quot; value=&quot;5&quot;/&gt;&lt;property id=&quot;20300&quot; value=&quot;Slide 182&quot;/&gt;&lt;property id=&quot;20307&quot; value=&quot;345&quot;/&gt;&lt;/object&gt;&lt;object type=&quot;3&quot; unique_id=&quot;42004&quot;&gt;&lt;property id=&quot;20148&quot; value=&quot;5&quot;/&gt;&lt;property id=&quot;20300&quot; value=&quot;Slide 183 - &amp;quot;6.12   Variable-Length Arrays (Cont.)&amp;quot;&quot;/&gt;&lt;property id=&quot;20307&quot; value=&quot;441&quot;/&gt;&lt;/object&gt;&lt;object type=&quot;3&quot; unique_id=&quot;42005&quot;&gt;&lt;property id=&quot;20148&quot; value=&quot;5&quot;/&gt;&lt;property id=&quot;20300&quot; value=&quot;Slide 184 - &amp;quot;6.12   Variable-Length Arrays (Cont.)&amp;quot;&quot;/&gt;&lt;property id=&quot;20307&quot; value=&quot;442&quot;/&gt;&lt;/object&gt;&lt;object type=&quot;3&quot; unique_id=&quot;42006&quot;&gt;&lt;property id=&quot;20148&quot; value=&quot;5&quot;/&gt;&lt;property id=&quot;20300&quot; value=&quot;Slide 185 - &amp;quot;6.12   Variable-Length Arrays (Cont.)&amp;quot;&quot;/&gt;&lt;property id=&quot;20307&quot; value=&quot;443&quot;/&gt;&lt;/object&gt;&lt;object type=&quot;3&quot; unique_id=&quot;42007&quot;&gt;&lt;property id=&quot;20148&quot; value=&quot;5&quot;/&gt;&lt;property id=&quot;20300&quot; value=&quot;Slide 186 - &amp;quot;6.12   Variable-Length Arrays (Cont.)&amp;quot;&quot;/&gt;&lt;property id=&quot;20307&quot; value=&quot;444&quot;/&gt;&lt;/object&gt;&lt;object type=&quot;3&quot; unique_id=&quot;42008&quot;&gt;&lt;property id=&quot;20148&quot; value=&quot;5&quot;/&gt;&lt;property id=&quot;20300&quot; value=&quot;Slide 187 - &amp;quot;6.13   Secure C Programming&amp;quot;&quot;/&gt;&lt;property id=&quot;20307&quot; value=&quot;445&quot;/&gt;&lt;/object&gt;&lt;object type=&quot;3&quot; unique_id=&quot;42009&quot;&gt;&lt;property id=&quot;20148&quot; value=&quot;5&quot;/&gt;&lt;property id=&quot;20300&quot; value=&quot;Slide 188 - &amp;quot;6.13   Secure C Programming (Cont.)&amp;quot;&quot;/&gt;&lt;property id=&quot;20307&quot; value=&quot;446&quot;/&gt;&lt;/object&gt;&lt;object type=&quot;3&quot; unique_id=&quot;42010&quot;&gt;&lt;property id=&quot;20148&quot; value=&quot;5&quot;/&gt;&lt;property id=&quot;20300&quot; value=&quot;Slide 189 - &amp;quot;6.13   Secure C Programming (Cont.)&amp;quot;&quot;/&gt;&lt;property id=&quot;20307&quot; value=&quot;447&quot;/&gt;&lt;/object&gt;&lt;object type=&quot;3&quot; unique_id=&quot;42011&quot;&gt;&lt;property id=&quot;20148&quot; value=&quot;5&quot;/&gt;&lt;property id=&quot;20300&quot; value=&quot;Slide 190 - &amp;quot;6.13   Secure C Programming (Cont.)&amp;quot;&quot;/&gt;&lt;property id=&quot;20307&quot; value=&quot;448&quot;/&gt;&lt;/object&gt;&lt;object type=&quot;3&quot; unique_id=&quot;42012&quot;&gt;&lt;property id=&quot;20148&quot; value=&quot;5&quot;/&gt;&lt;property id=&quot;20300&quot; value=&quot;Slide 191 - &amp;quot;6.13   Secure C Programming (Cont.)&amp;quot;&quot;/&gt;&lt;property id=&quot;20307&quot; value=&quot;449&quot;/&gt;&lt;/object&gt;&lt;object type=&quot;3&quot; unique_id=&quot;42013&quot;&gt;&lt;property id=&quot;20148&quot; value=&quot;5&quot;/&gt;&lt;property id=&quot;20300&quot; value=&quot;Slide 192 - &amp;quot;6.13   Secure C Programming (Cont.)&amp;quot;&quot;/&gt;&lt;property id=&quot;20307&quot; value=&quot;450&quot;/&gt;&lt;/object&gt;&lt;object type=&quot;3&quot; unique_id=&quot;42014&quot;&gt;&lt;property id=&quot;20148&quot; value=&quot;5&quot;/&gt;&lt;property id=&quot;20300&quot; value=&quot;Slide 193 - &amp;quot;6.13   Secure C Programming (Cont.)&amp;quot;&quot;/&gt;&lt;property id=&quot;20307&quot; value=&quot;451&quot;/&gt;&lt;/object&gt;&lt;object type=&quot;3&quot; unique_id=&quot;42015&quot;&gt;&lt;property id=&quot;20148&quot; value=&quot;5&quot;/&gt;&lt;property id=&quot;20300&quot; value=&quot;Slide 194 - &amp;quot;6.13   Secure C Programming (Cont.)&amp;quot;&quot;/&gt;&lt;property id=&quot;20307&quot; value=&quot;452&quot;/&gt;&lt;/object&gt;&lt;object type=&quot;3&quot; unique_id=&quot;42016&quot;&gt;&lt;property id=&quot;20148&quot; value=&quot;5&quot;/&gt;&lt;property id=&quot;20300&quot; value=&quot;Slide 195 - &amp;quot;6.13   Secure C Programming (Cont.)&amp;quot;&quot;/&gt;&lt;property id=&quot;20307&quot; value=&quot;453&quot;/&gt;&lt;/object&gt;&lt;object type=&quot;3&quot; unique_id=&quot;42017&quot;&gt;&lt;property id=&quot;20148&quot; value=&quot;5&quot;/&gt;&lt;property id=&quot;20300&quot; value=&quot;Slide 196&quot;/&gt;&lt;property id=&quot;20307&quot; value=&quot;346&quot;/&gt;&lt;/object&gt;&lt;/object&gt;&lt;object type=&quot;8&quot; unique_id=&quot;42215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2319</TotalTime>
  <Words>6611</Words>
  <Application>Microsoft Office PowerPoint</Application>
  <PresentationFormat>Widescreen</PresentationFormat>
  <Paragraphs>777</Paragraphs>
  <Slides>136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5" baseType="lpstr">
      <vt:lpstr>Arial</vt:lpstr>
      <vt:lpstr>Calibri</vt:lpstr>
      <vt:lpstr>Calibri Light</vt:lpstr>
      <vt:lpstr>Consolas</vt:lpstr>
      <vt:lpstr>Lucida Sans Unicode</vt:lpstr>
      <vt:lpstr>LucidaSansTypewriter</vt:lpstr>
      <vt:lpstr>Times New Roman</vt:lpstr>
      <vt:lpstr>Wingdings 3</vt:lpstr>
      <vt:lpstr>Office Theme</vt:lpstr>
      <vt:lpstr>Chapter 6 Arrays</vt:lpstr>
      <vt:lpstr>6.1  Introduction</vt:lpstr>
      <vt:lpstr>PowerPoint Presentation</vt:lpstr>
      <vt:lpstr>6.2  Arrays (Cont.)</vt:lpstr>
      <vt:lpstr>6.2  Arrays (Cont.)</vt:lpstr>
      <vt:lpstr>6.2  Arrays (Cont.)</vt:lpstr>
      <vt:lpstr>6.3  Defining Arrays</vt:lpstr>
      <vt:lpstr>6.4  Array Examples </vt:lpstr>
      <vt:lpstr>6.4  Array Examples (Cont.) </vt:lpstr>
      <vt:lpstr>6.4  Array Examples (Cont.) </vt:lpstr>
      <vt:lpstr>6.4  Array Examples (Cont.) </vt:lpstr>
      <vt:lpstr>6.4  Array Examples (Cont.) </vt:lpstr>
      <vt:lpstr>6.4  Array Examples (Cont.) </vt:lpstr>
      <vt:lpstr>6.4  Array Examples (Cont.) </vt:lpstr>
      <vt:lpstr>6.4  Array Examples (Cont.) </vt:lpstr>
      <vt:lpstr>6.4  Array Examples (Cont.) </vt:lpstr>
      <vt:lpstr>6.4  Array Examples (Cont.) </vt:lpstr>
      <vt:lpstr>PowerPoint Presentation</vt:lpstr>
      <vt:lpstr>PowerPoint Presentation</vt:lpstr>
      <vt:lpstr>6.4  Array Examples (Cont.) </vt:lpstr>
      <vt:lpstr>6.4  Array Examples (Cont.) </vt:lpstr>
      <vt:lpstr>6.4  Array Examples (Cont.) </vt:lpstr>
      <vt:lpstr>6.4  Array Examples (Cont.) </vt:lpstr>
      <vt:lpstr>6.4  Array Examples (Cont.) </vt:lpstr>
      <vt:lpstr>6.4  Array Examples (Cont.) </vt:lpstr>
      <vt:lpstr>6.4  Array Examples (Cont.) </vt:lpstr>
      <vt:lpstr>6.5  Using Character Arrays to Store and Manipulate Strings </vt:lpstr>
      <vt:lpstr>6.5  Using Character Arrays to Store and Manipulate Strings </vt:lpstr>
      <vt:lpstr>6.5  Using Character Arrays to Store and Manipulate Strings </vt:lpstr>
      <vt:lpstr>6.5  Using Character Arrays to Store and Manipulate Strings </vt:lpstr>
      <vt:lpstr>6.5  Using Character Arrays to Store and Manipulate Strings </vt:lpstr>
      <vt:lpstr>6.5  Using Character Arrays to Store and Manipulate Strings </vt:lpstr>
      <vt:lpstr>6.5  Using Character Arrays to Store and Manipulate Strings </vt:lpstr>
      <vt:lpstr>6.6  Static Local Arrays and Automatic Local Arrays</vt:lpstr>
      <vt:lpstr>6.6  Static Local Arrays and Automatic Local Arrays</vt:lpstr>
      <vt:lpstr>6.6  Static Local Arrays and Automatic Local Arrays</vt:lpstr>
      <vt:lpstr>PowerPoint Presentation</vt:lpstr>
      <vt:lpstr>PowerPoint Presentation</vt:lpstr>
      <vt:lpstr>PowerPoint Presentation</vt:lpstr>
      <vt:lpstr>PowerPoint Presentation</vt:lpstr>
      <vt:lpstr>6.7  Passing Arrays to Functions</vt:lpstr>
      <vt:lpstr>6.7  Passing Arrays to Functions (Cont.)</vt:lpstr>
      <vt:lpstr>PowerPoint Presentation</vt:lpstr>
      <vt:lpstr>6.7  Passing Arrays to Functions (Cont.)</vt:lpstr>
      <vt:lpstr>6.7  Passing Arrays to Functions (Cont.)</vt:lpstr>
      <vt:lpstr>6.7  Passing Arrays to Functions (Cont.)</vt:lpstr>
      <vt:lpstr>6.7  Passing Arrays to Functions (Cont.)</vt:lpstr>
      <vt:lpstr>PowerPoint Presentation</vt:lpstr>
      <vt:lpstr>PowerPoint Presentation</vt:lpstr>
      <vt:lpstr>PowerPoint Presentation</vt:lpstr>
      <vt:lpstr>PowerPoint Presentation</vt:lpstr>
      <vt:lpstr>6.7  Passing Arrays to Functions (Cont.)</vt:lpstr>
      <vt:lpstr>6.7  Passing Arrays to Functions (Cont.)</vt:lpstr>
      <vt:lpstr>6.8  Sorting Arrays</vt:lpstr>
      <vt:lpstr>6.8  Sorting Arrays</vt:lpstr>
      <vt:lpstr>PowerPoint Presentation</vt:lpstr>
      <vt:lpstr>PowerPoint Presentation</vt:lpstr>
      <vt:lpstr>PowerPoint Presentation</vt:lpstr>
      <vt:lpstr>6.8  Sorting Arrays</vt:lpstr>
      <vt:lpstr>6.8  Sorting Arrays</vt:lpstr>
      <vt:lpstr>6.8  Sorting Arrays</vt:lpstr>
      <vt:lpstr>6.9  Case Study: Computing Mean, Median and Mode Using Arrays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6.9  Case Study: Computing Mean, Median and Mode Using Arrays</vt:lpstr>
      <vt:lpstr>6.9  Case Study: Computing Mean, Median and Mode Using Arrays</vt:lpstr>
      <vt:lpstr>6.9  Case Study: Computing Mean, Median and Mode Using Arrays</vt:lpstr>
      <vt:lpstr>6.10  Searching Arrays</vt:lpstr>
      <vt:lpstr>PowerPoint Presentation</vt:lpstr>
      <vt:lpstr>PowerPoint Presentation</vt:lpstr>
      <vt:lpstr>PowerPoint Presentation</vt:lpstr>
      <vt:lpstr>6.10  Searching Arrays (Cont.)</vt:lpstr>
      <vt:lpstr>6.10  Searching Arrays (Cont.)</vt:lpstr>
      <vt:lpstr>6.10  Searching Arrays (Cont.)</vt:lpstr>
      <vt:lpstr>6.10  Searching Arrays (Cont.)</vt:lpstr>
      <vt:lpstr>6.10  Searching Arrays (Cont.)</vt:lpstr>
      <vt:lpstr>6.10  Searching Arrays (Cont.)</vt:lpstr>
      <vt:lpstr>6.10  Searching Arrays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6.11  Multidimensional Arrays</vt:lpstr>
      <vt:lpstr>PowerPoint Presentation</vt:lpstr>
      <vt:lpstr>6.11   Multidimensional Arrays (Cont.)</vt:lpstr>
      <vt:lpstr>6.11  Multidimensional Arrays (Cont.)</vt:lpstr>
      <vt:lpstr>6.11   Multidimensional Arrays (Cont.)</vt:lpstr>
      <vt:lpstr>PowerPoint Presentation</vt:lpstr>
      <vt:lpstr>PowerPoint Presentation</vt:lpstr>
      <vt:lpstr>6.11   Multidimensional Arrays (Cont.)</vt:lpstr>
      <vt:lpstr>6.11   Multidimensional Arrays (Cont.)</vt:lpstr>
      <vt:lpstr>6.11   Multidimensional Arrays (Cont.)</vt:lpstr>
      <vt:lpstr>6.11  Multidimensional Arrays (Cont.)</vt:lpstr>
      <vt:lpstr>6.11   Multidimensional Arrays (Cont.)</vt:lpstr>
      <vt:lpstr>6.11   Multidimensional Arrays (Cont.)</vt:lpstr>
      <vt:lpstr>6.11   Multidimensional Arrays (Cont.)</vt:lpstr>
      <vt:lpstr>6.11   Multidimensional Arrays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6.11   Multidimensional Arrays (Cont.)</vt:lpstr>
      <vt:lpstr>6.11   Multidimensional Arrays (Cont.)</vt:lpstr>
      <vt:lpstr>6.11  Multidimensional Arrays (Cont.)</vt:lpstr>
      <vt:lpstr>6.11   Multidimensional Arrays (Cont.)</vt:lpstr>
      <vt:lpstr>6.12   Variable-Length Arrays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6.12   Variable-Length Arrays (Cont.)</vt:lpstr>
      <vt:lpstr>6.12   Variable-Length Arrays (Cont.)</vt:lpstr>
      <vt:lpstr>6.12   Variable-Length Arrays (Cont.)</vt:lpstr>
      <vt:lpstr>6.12   Variable-Length Arrays (Cont.)</vt:lpstr>
      <vt:lpstr>6.13   Secure C Programming</vt:lpstr>
      <vt:lpstr>6.13   Secure C Programming (Cont.)</vt:lpstr>
      <vt:lpstr>6.13   Secure C Programming (Cont.)</vt:lpstr>
      <vt:lpstr>6.13   Secure C Programming (Cont.)</vt:lpstr>
      <vt:lpstr>6.13   Secure C Programming (Cont.)</vt:lpstr>
      <vt:lpstr>6.13   Secure C Programming (Cont.)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 Arrays</dc:title>
  <dc:creator>Paul</dc:creator>
  <cp:lastModifiedBy>irem pc</cp:lastModifiedBy>
  <cp:revision>132</cp:revision>
  <dcterms:created xsi:type="dcterms:W3CDTF">2015-05-16T15:53:45Z</dcterms:created>
  <dcterms:modified xsi:type="dcterms:W3CDTF">2022-03-29T12:37:19Z</dcterms:modified>
</cp:coreProperties>
</file>